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80" r:id="rId6"/>
    <p:sldId id="260" r:id="rId7"/>
    <p:sldId id="261" r:id="rId8"/>
    <p:sldId id="262" r:id="rId9"/>
    <p:sldId id="263" r:id="rId10"/>
    <p:sldId id="264" r:id="rId11"/>
    <p:sldId id="265" r:id="rId12"/>
    <p:sldId id="266" r:id="rId13"/>
    <p:sldId id="267" r:id="rId14"/>
    <p:sldId id="279" r:id="rId15"/>
    <p:sldId id="268" r:id="rId16"/>
    <p:sldId id="269" r:id="rId17"/>
    <p:sldId id="270" r:id="rId18"/>
    <p:sldId id="271" r:id="rId19"/>
    <p:sldId id="272" r:id="rId20"/>
    <p:sldId id="273" r:id="rId21"/>
    <p:sldId id="274" r:id="rId22"/>
    <p:sldId id="275" r:id="rId23"/>
    <p:sldId id="276" r:id="rId24"/>
    <p:sldId id="277" r:id="rId25"/>
    <p:sldId id="278" r:id="rId26"/>
  </p:sldIdLst>
  <p:sldSz cx="18288000" cy="10287000"/>
  <p:notesSz cx="6858000" cy="9144000"/>
  <p:embeddedFontLst>
    <p:embeddedFont>
      <p:font typeface="Barlow Bold" panose="020B0604020202020204" charset="0"/>
      <p:regular r:id="rId27"/>
    </p:embeddedFont>
    <p:embeddedFont>
      <p:font typeface="Canva Sans Bold" panose="020B0604020202020204" charset="0"/>
      <p:regular r:id="rId28"/>
    </p:embeddedFont>
    <p:embeddedFont>
      <p:font typeface="Roboto Condensed" panose="02000000000000000000" pitchFamily="2" charset="0"/>
      <p:regular r:id="rId29"/>
    </p:embeddedFont>
    <p:embeddedFont>
      <p:font typeface="Roboto Condensed Bold" panose="02000000000000000000" charset="0"/>
      <p:regular r:id="rId30"/>
    </p:embeddedFont>
    <p:embeddedFont>
      <p:font typeface="Roboto Condensed Bold Italics" panose="020B0604020202020204" charset="0"/>
      <p:regular r:id="rId31"/>
    </p:embeddedFont>
    <p:embeddedFont>
      <p:font typeface="Sugo Display Bold Italics" panose="020B0604020202020204" charset="0"/>
      <p:regular r:id="rId32"/>
    </p:embeddedFont>
    <p:embeddedFont>
      <p:font typeface="Sugo Display Italics"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638" b="-9638"/>
            </a:stretch>
          </a:blipFill>
        </p:spPr>
        <p:txBody>
          <a:bodyPr/>
          <a:lstStyle/>
          <a:p>
            <a:endParaRPr lang="he-IL"/>
          </a:p>
        </p:txBody>
      </p:sp>
      <p:grpSp>
        <p:nvGrpSpPr>
          <p:cNvPr id="3" name="Group 3"/>
          <p:cNvGrpSpPr/>
          <p:nvPr/>
        </p:nvGrpSpPr>
        <p:grpSpPr>
          <a:xfrm>
            <a:off x="0" y="-12584"/>
            <a:ext cx="18288000" cy="10299584"/>
            <a:chOff x="0" y="0"/>
            <a:chExt cx="6812038" cy="3836459"/>
          </a:xfrm>
        </p:grpSpPr>
        <p:sp>
          <p:nvSpPr>
            <p:cNvPr id="4" name="Freeform 4"/>
            <p:cNvSpPr/>
            <p:nvPr/>
          </p:nvSpPr>
          <p:spPr>
            <a:xfrm>
              <a:off x="0" y="0"/>
              <a:ext cx="6812038" cy="3836459"/>
            </a:xfrm>
            <a:custGeom>
              <a:avLst/>
              <a:gdLst/>
              <a:ahLst/>
              <a:cxnLst/>
              <a:rect l="l" t="t" r="r" b="b"/>
              <a:pathLst>
                <a:path w="6812038" h="3836459">
                  <a:moveTo>
                    <a:pt x="0" y="0"/>
                  </a:moveTo>
                  <a:lnTo>
                    <a:pt x="6812038" y="0"/>
                  </a:lnTo>
                  <a:lnTo>
                    <a:pt x="6812038" y="3836459"/>
                  </a:lnTo>
                  <a:lnTo>
                    <a:pt x="0" y="3836459"/>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5" name="TextBox 5"/>
            <p:cNvSpPr txBox="1"/>
            <p:nvPr/>
          </p:nvSpPr>
          <p:spPr>
            <a:xfrm>
              <a:off x="0" y="-28575"/>
              <a:ext cx="6812038" cy="3865034"/>
            </a:xfrm>
            <a:prstGeom prst="rect">
              <a:avLst/>
            </a:prstGeom>
          </p:spPr>
          <p:txBody>
            <a:bodyPr lIns="48876" tIns="48876" rIns="48876" bIns="48876" rtlCol="0" anchor="ctr"/>
            <a:lstStyle/>
            <a:p>
              <a:pPr algn="ctr">
                <a:lnSpc>
                  <a:spcPts val="1885"/>
                </a:lnSpc>
              </a:pPr>
              <a:endParaRPr/>
            </a:p>
          </p:txBody>
        </p:sp>
      </p:grpSp>
      <p:sp>
        <p:nvSpPr>
          <p:cNvPr id="6" name="TextBox 6"/>
          <p:cNvSpPr txBox="1"/>
          <p:nvPr/>
        </p:nvSpPr>
        <p:spPr>
          <a:xfrm>
            <a:off x="2016232" y="723441"/>
            <a:ext cx="14255536" cy="2161014"/>
          </a:xfrm>
          <a:prstGeom prst="rect">
            <a:avLst/>
          </a:prstGeom>
        </p:spPr>
        <p:txBody>
          <a:bodyPr lIns="0" tIns="0" rIns="0" bIns="0" rtlCol="0" anchor="t">
            <a:spAutoFit/>
          </a:bodyPr>
          <a:lstStyle/>
          <a:p>
            <a:pPr algn="ctr">
              <a:lnSpc>
                <a:spcPts val="15741"/>
              </a:lnSpc>
            </a:pPr>
            <a:r>
              <a:rPr lang="en-US" sz="17110" b="1" spc="1813">
                <a:solidFill>
                  <a:srgbClr val="FDFEFE"/>
                </a:solidFill>
                <a:latin typeface="Roboto Condensed Bold"/>
                <a:ea typeface="Roboto Condensed Bold"/>
                <a:cs typeface="Roboto Condensed Bold"/>
                <a:sym typeface="Roboto Condensed Bold"/>
              </a:rPr>
              <a:t>Body&amp;Mind</a:t>
            </a:r>
          </a:p>
        </p:txBody>
      </p:sp>
      <p:sp>
        <p:nvSpPr>
          <p:cNvPr id="7" name="TextBox 7"/>
          <p:cNvSpPr txBox="1"/>
          <p:nvPr/>
        </p:nvSpPr>
        <p:spPr>
          <a:xfrm>
            <a:off x="1578113" y="2770155"/>
            <a:ext cx="15380092" cy="7597876"/>
          </a:xfrm>
          <a:prstGeom prst="rect">
            <a:avLst/>
          </a:prstGeom>
        </p:spPr>
        <p:txBody>
          <a:bodyPr lIns="0" tIns="0" rIns="0" bIns="0" rtlCol="0" anchor="t">
            <a:spAutoFit/>
          </a:bodyPr>
          <a:lstStyle/>
          <a:p>
            <a:pPr algn="ctr">
              <a:lnSpc>
                <a:spcPts val="7519"/>
              </a:lnSpc>
            </a:pPr>
            <a:r>
              <a:rPr lang="en-US" sz="5371" b="1" i="1" spc="569">
                <a:solidFill>
                  <a:srgbClr val="FDFEFE"/>
                </a:solidFill>
                <a:latin typeface="Roboto Condensed Bold Italics"/>
                <a:ea typeface="Roboto Condensed Bold Italics"/>
                <a:cs typeface="Roboto Condensed Bold Italics"/>
                <a:sym typeface="Roboto Condensed Bold Italics"/>
              </a:rPr>
              <a:t>Presented by :</a:t>
            </a:r>
          </a:p>
          <a:p>
            <a:pPr algn="ctr">
              <a:lnSpc>
                <a:spcPts val="7519"/>
              </a:lnSpc>
            </a:pPr>
            <a:r>
              <a:rPr lang="en-US" sz="5371" b="1" i="1" spc="569">
                <a:solidFill>
                  <a:srgbClr val="FDFEFE"/>
                </a:solidFill>
                <a:latin typeface="Roboto Condensed Bold Italics"/>
                <a:ea typeface="Roboto Condensed Bold Italics"/>
                <a:cs typeface="Roboto Condensed Bold Italics"/>
                <a:sym typeface="Roboto Condensed Bold Italics"/>
              </a:rPr>
              <a:t>Shifaa khatib ,ID:324095702</a:t>
            </a:r>
          </a:p>
          <a:p>
            <a:pPr algn="ctr">
              <a:lnSpc>
                <a:spcPts val="7519"/>
              </a:lnSpc>
            </a:pPr>
            <a:r>
              <a:rPr lang="en-US" sz="5371" b="1" i="1" spc="569">
                <a:solidFill>
                  <a:srgbClr val="FDFEFE"/>
                </a:solidFill>
                <a:latin typeface="Roboto Condensed Bold Italics"/>
                <a:ea typeface="Roboto Condensed Bold Italics"/>
                <a:cs typeface="Roboto Condensed Bold Italics"/>
                <a:sym typeface="Roboto Condensed Bold Italics"/>
              </a:rPr>
              <a:t>Wasim shebalny, ID:323944280</a:t>
            </a:r>
          </a:p>
          <a:p>
            <a:pPr algn="ctr">
              <a:lnSpc>
                <a:spcPts val="7519"/>
              </a:lnSpc>
            </a:pPr>
            <a:r>
              <a:rPr lang="en-US" sz="5371" b="1" i="1" spc="569">
                <a:solidFill>
                  <a:srgbClr val="FDFEFE"/>
                </a:solidFill>
                <a:latin typeface="Roboto Condensed Bold Italics"/>
                <a:ea typeface="Roboto Condensed Bold Italics"/>
                <a:cs typeface="Roboto Condensed Bold Italics"/>
                <a:sym typeface="Roboto Condensed Bold Italics"/>
              </a:rPr>
              <a:t>Saleh sawaed, ID: 214074676</a:t>
            </a:r>
          </a:p>
          <a:p>
            <a:pPr algn="ctr">
              <a:lnSpc>
                <a:spcPts val="7519"/>
              </a:lnSpc>
            </a:pPr>
            <a:r>
              <a:rPr lang="en-US" sz="5371" b="1" i="1" spc="569">
                <a:solidFill>
                  <a:srgbClr val="FDFEFE"/>
                </a:solidFill>
                <a:latin typeface="Roboto Condensed Bold Italics"/>
                <a:ea typeface="Roboto Condensed Bold Italics"/>
                <a:cs typeface="Roboto Condensed Bold Italics"/>
                <a:sym typeface="Roboto Condensed Bold Italics"/>
              </a:rPr>
              <a:t>github link:</a:t>
            </a:r>
          </a:p>
          <a:p>
            <a:pPr algn="ctr">
              <a:lnSpc>
                <a:spcPts val="7519"/>
              </a:lnSpc>
            </a:pPr>
            <a:r>
              <a:rPr lang="en-US" sz="5371" b="1" i="1" spc="569">
                <a:solidFill>
                  <a:srgbClr val="FDFEFE"/>
                </a:solidFill>
                <a:latin typeface="Roboto Condensed Bold Italics"/>
                <a:ea typeface="Roboto Condensed Bold Italics"/>
                <a:cs typeface="Roboto Condensed Bold Italics"/>
                <a:sym typeface="Roboto Condensed Bold Italics"/>
              </a:rPr>
              <a:t>https://github.com/shifaaKh28/SW_project.git</a:t>
            </a:r>
          </a:p>
          <a:p>
            <a:pPr algn="ctr">
              <a:lnSpc>
                <a:spcPts val="7519"/>
              </a:lnSpc>
            </a:pPr>
            <a:endParaRPr lang="en-US" sz="5371" b="1" i="1" spc="569">
              <a:solidFill>
                <a:srgbClr val="FDFEFE"/>
              </a:solidFill>
              <a:latin typeface="Roboto Condensed Bold Italics"/>
              <a:ea typeface="Roboto Condensed Bold Italics"/>
              <a:cs typeface="Roboto Condensed Bold Italics"/>
              <a:sym typeface="Roboto Condensed Bold Italics"/>
            </a:endParaRPr>
          </a:p>
        </p:txBody>
      </p:sp>
      <p:sp>
        <p:nvSpPr>
          <p:cNvPr id="8" name="Freeform 8"/>
          <p:cNvSpPr/>
          <p:nvPr/>
        </p:nvSpPr>
        <p:spPr>
          <a:xfrm flipH="1">
            <a:off x="15405649" y="592764"/>
            <a:ext cx="1702821" cy="1984219"/>
          </a:xfrm>
          <a:custGeom>
            <a:avLst/>
            <a:gdLst/>
            <a:ahLst/>
            <a:cxnLst/>
            <a:rect l="l" t="t" r="r" b="b"/>
            <a:pathLst>
              <a:path w="1702821" h="1984219">
                <a:moveTo>
                  <a:pt x="1702821" y="0"/>
                </a:moveTo>
                <a:lnTo>
                  <a:pt x="0" y="0"/>
                </a:lnTo>
                <a:lnTo>
                  <a:pt x="0" y="1984219"/>
                </a:lnTo>
                <a:lnTo>
                  <a:pt x="1702821" y="1984219"/>
                </a:lnTo>
                <a:lnTo>
                  <a:pt x="170282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9" name="Freeform 9"/>
          <p:cNvSpPr/>
          <p:nvPr/>
        </p:nvSpPr>
        <p:spPr>
          <a:xfrm>
            <a:off x="15405649" y="7136055"/>
            <a:ext cx="3105113" cy="3150945"/>
          </a:xfrm>
          <a:custGeom>
            <a:avLst/>
            <a:gdLst/>
            <a:ahLst/>
            <a:cxnLst/>
            <a:rect l="l" t="t" r="r" b="b"/>
            <a:pathLst>
              <a:path w="3105113" h="3150945">
                <a:moveTo>
                  <a:pt x="0" y="0"/>
                </a:moveTo>
                <a:lnTo>
                  <a:pt x="3105113" y="0"/>
                </a:lnTo>
                <a:lnTo>
                  <a:pt x="3105113" y="3150945"/>
                </a:lnTo>
                <a:lnTo>
                  <a:pt x="0" y="31509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10" name="Freeform 10"/>
          <p:cNvSpPr/>
          <p:nvPr/>
        </p:nvSpPr>
        <p:spPr>
          <a:xfrm>
            <a:off x="0" y="6865621"/>
            <a:ext cx="2112526" cy="3077029"/>
          </a:xfrm>
          <a:custGeom>
            <a:avLst/>
            <a:gdLst/>
            <a:ahLst/>
            <a:cxnLst/>
            <a:rect l="l" t="t" r="r" b="b"/>
            <a:pathLst>
              <a:path w="2112526" h="3077029">
                <a:moveTo>
                  <a:pt x="0" y="0"/>
                </a:moveTo>
                <a:lnTo>
                  <a:pt x="2112526" y="0"/>
                </a:lnTo>
                <a:lnTo>
                  <a:pt x="2112526" y="3077029"/>
                </a:lnTo>
                <a:lnTo>
                  <a:pt x="0" y="30770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he-IL"/>
          </a:p>
        </p:txBody>
      </p:sp>
      <p:sp>
        <p:nvSpPr>
          <p:cNvPr id="11" name="Freeform 11"/>
          <p:cNvSpPr/>
          <p:nvPr/>
        </p:nvSpPr>
        <p:spPr>
          <a:xfrm>
            <a:off x="2016232" y="661929"/>
            <a:ext cx="1043766" cy="1845888"/>
          </a:xfrm>
          <a:custGeom>
            <a:avLst/>
            <a:gdLst/>
            <a:ahLst/>
            <a:cxnLst/>
            <a:rect l="l" t="t" r="r" b="b"/>
            <a:pathLst>
              <a:path w="1043766" h="1845888">
                <a:moveTo>
                  <a:pt x="0" y="0"/>
                </a:moveTo>
                <a:lnTo>
                  <a:pt x="1043766" y="0"/>
                </a:lnTo>
                <a:lnTo>
                  <a:pt x="1043766" y="1845888"/>
                </a:lnTo>
                <a:lnTo>
                  <a:pt x="0" y="18458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he-I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638" b="-9638"/>
            </a:stretch>
          </a:blipFill>
        </p:spPr>
        <p:txBody>
          <a:bodyPr/>
          <a:lstStyle/>
          <a:p>
            <a:endParaRPr lang="he-IL"/>
          </a:p>
        </p:txBody>
      </p:sp>
      <p:grpSp>
        <p:nvGrpSpPr>
          <p:cNvPr id="3" name="Group 3"/>
          <p:cNvGrpSpPr/>
          <p:nvPr/>
        </p:nvGrpSpPr>
        <p:grpSpPr>
          <a:xfrm>
            <a:off x="0" y="-6292"/>
            <a:ext cx="18288000" cy="10299584"/>
            <a:chOff x="0" y="0"/>
            <a:chExt cx="6812038" cy="3836459"/>
          </a:xfrm>
        </p:grpSpPr>
        <p:sp>
          <p:nvSpPr>
            <p:cNvPr id="4" name="Freeform 4"/>
            <p:cNvSpPr/>
            <p:nvPr/>
          </p:nvSpPr>
          <p:spPr>
            <a:xfrm>
              <a:off x="0" y="0"/>
              <a:ext cx="6812038" cy="3836459"/>
            </a:xfrm>
            <a:custGeom>
              <a:avLst/>
              <a:gdLst/>
              <a:ahLst/>
              <a:cxnLst/>
              <a:rect l="l" t="t" r="r" b="b"/>
              <a:pathLst>
                <a:path w="6812038" h="3836459">
                  <a:moveTo>
                    <a:pt x="0" y="0"/>
                  </a:moveTo>
                  <a:lnTo>
                    <a:pt x="6812038" y="0"/>
                  </a:lnTo>
                  <a:lnTo>
                    <a:pt x="6812038" y="3836459"/>
                  </a:lnTo>
                  <a:lnTo>
                    <a:pt x="0" y="3836459"/>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5" name="TextBox 5"/>
            <p:cNvSpPr txBox="1"/>
            <p:nvPr/>
          </p:nvSpPr>
          <p:spPr>
            <a:xfrm>
              <a:off x="0" y="-28575"/>
              <a:ext cx="6812038" cy="3865034"/>
            </a:xfrm>
            <a:prstGeom prst="rect">
              <a:avLst/>
            </a:prstGeom>
          </p:spPr>
          <p:txBody>
            <a:bodyPr lIns="48876" tIns="48876" rIns="48876" bIns="48876" rtlCol="0" anchor="ctr"/>
            <a:lstStyle/>
            <a:p>
              <a:pPr algn="ctr">
                <a:lnSpc>
                  <a:spcPts val="1885"/>
                </a:lnSpc>
              </a:pPr>
              <a:endParaRPr/>
            </a:p>
          </p:txBody>
        </p:sp>
      </p:grpSp>
      <p:sp>
        <p:nvSpPr>
          <p:cNvPr id="6" name="TextBox 6"/>
          <p:cNvSpPr txBox="1"/>
          <p:nvPr/>
        </p:nvSpPr>
        <p:spPr>
          <a:xfrm>
            <a:off x="1028700" y="592095"/>
            <a:ext cx="16653134" cy="1052780"/>
          </a:xfrm>
          <a:prstGeom prst="rect">
            <a:avLst/>
          </a:prstGeom>
        </p:spPr>
        <p:txBody>
          <a:bodyPr lIns="0" tIns="0" rIns="0" bIns="0" rtlCol="0" anchor="t">
            <a:spAutoFit/>
          </a:bodyPr>
          <a:lstStyle/>
          <a:p>
            <a:pPr algn="r" rtl="1">
              <a:lnSpc>
                <a:spcPts val="7523"/>
              </a:lnSpc>
            </a:pPr>
            <a:r>
              <a:rPr lang="he-IL" sz="8177" b="1" i="1" spc="866">
                <a:solidFill>
                  <a:srgbClr val="FDFEFE"/>
                </a:solidFill>
                <a:latin typeface="Sugo Display Bold Italics"/>
                <a:ea typeface="Sugo Display Bold Italics"/>
                <a:cs typeface="Sugo Display Bold Italics"/>
                <a:sym typeface="Sugo Display Bold Italics"/>
                <a:rtl/>
              </a:rPr>
              <a:t> דרישות מרכזיות של המערכת:</a:t>
            </a:r>
          </a:p>
        </p:txBody>
      </p:sp>
      <p:sp>
        <p:nvSpPr>
          <p:cNvPr id="7" name="TextBox 7"/>
          <p:cNvSpPr txBox="1"/>
          <p:nvPr/>
        </p:nvSpPr>
        <p:spPr>
          <a:xfrm>
            <a:off x="815453" y="2738300"/>
            <a:ext cx="16866381" cy="4545584"/>
          </a:xfrm>
          <a:prstGeom prst="rect">
            <a:avLst/>
          </a:prstGeom>
        </p:spPr>
        <p:txBody>
          <a:bodyPr lIns="0" tIns="0" rIns="0" bIns="0" rtlCol="0" anchor="t">
            <a:spAutoFit/>
          </a:bodyPr>
          <a:lstStyle/>
          <a:p>
            <a:pPr algn="r" rtl="1">
              <a:lnSpc>
                <a:spcPts val="5147"/>
              </a:lnSpc>
            </a:pPr>
            <a:r>
              <a:rPr lang="he-IL" sz="3677" u="sng">
                <a:solidFill>
                  <a:srgbClr val="FDFEFE"/>
                </a:solidFill>
                <a:latin typeface="Roboto Condensed"/>
                <a:ea typeface="Roboto Condensed"/>
                <a:cs typeface="Roboto Condensed"/>
                <a:sym typeface="Roboto Condensed"/>
                <a:rtl/>
              </a:rPr>
              <a:t> דרישות פונקציונליות (</a:t>
            </a:r>
            <a:r>
              <a:rPr lang="en-US" sz="3677" u="sng">
                <a:solidFill>
                  <a:srgbClr val="FDFEFE"/>
                </a:solidFill>
                <a:latin typeface="Roboto Condensed"/>
                <a:ea typeface="Roboto Condensed"/>
                <a:cs typeface="Roboto Condensed"/>
                <a:sym typeface="Roboto Condensed"/>
              </a:rPr>
              <a:t>Functional Requirements</a:t>
            </a:r>
            <a:r>
              <a:rPr lang="ar-EG" sz="3677" u="sng">
                <a:solidFill>
                  <a:srgbClr val="FDFEFE"/>
                </a:solidFill>
                <a:latin typeface="Roboto Condensed"/>
                <a:ea typeface="Roboto Condensed"/>
                <a:cs typeface="Roboto Condensed"/>
                <a:sym typeface="Roboto Condensed"/>
                <a:rtl/>
              </a:rPr>
              <a:t>):</a:t>
            </a:r>
          </a:p>
          <a:p>
            <a:pPr algn="r">
              <a:lnSpc>
                <a:spcPts val="5147"/>
              </a:lnSpc>
            </a:pPr>
            <a:r>
              <a:rPr lang="en-US" sz="3677">
                <a:solidFill>
                  <a:srgbClr val="FDFEFE"/>
                </a:solidFill>
                <a:latin typeface="Roboto Condensed"/>
                <a:ea typeface="Roboto Condensed"/>
                <a:cs typeface="Roboto Condensed"/>
                <a:sym typeface="Roboto Condensed"/>
              </a:rPr>
              <a:t> </a:t>
            </a:r>
            <a:r>
              <a:rPr lang="he-IL" sz="3677" b="1">
                <a:solidFill>
                  <a:srgbClr val="FDFEFE"/>
                </a:solidFill>
                <a:latin typeface="Roboto Condensed Bold"/>
                <a:ea typeface="Roboto Condensed Bold"/>
                <a:cs typeface="Roboto Condensed Bold"/>
                <a:sym typeface="Roboto Condensed Bold"/>
                <a:rtl/>
              </a:rPr>
              <a:t>ניהול משתמשים</a:t>
            </a:r>
            <a:r>
              <a:rPr lang="he-IL" sz="3677">
                <a:solidFill>
                  <a:srgbClr val="FDFEFE"/>
                </a:solidFill>
                <a:latin typeface="Roboto Condensed"/>
                <a:ea typeface="Roboto Condensed"/>
                <a:cs typeface="Roboto Condensed"/>
                <a:sym typeface="Roboto Condensed"/>
                <a:rtl/>
              </a:rPr>
              <a:t> – הרשמה, התחברות ותפקידים נפרדים (מתאמן/מאמן)</a:t>
            </a:r>
            <a:r>
              <a:rPr lang="en-US" sz="3677">
                <a:solidFill>
                  <a:srgbClr val="FDFEFE"/>
                </a:solidFill>
                <a:latin typeface="Roboto Condensed"/>
                <a:ea typeface="Roboto Condensed"/>
                <a:cs typeface="Roboto Condensed"/>
                <a:sym typeface="Roboto Condensed"/>
              </a:rPr>
              <a:t>.</a:t>
            </a:r>
          </a:p>
          <a:p>
            <a:pPr algn="r">
              <a:lnSpc>
                <a:spcPts val="5147"/>
              </a:lnSpc>
            </a:pPr>
            <a:r>
              <a:rPr lang="en-US" sz="3677">
                <a:solidFill>
                  <a:srgbClr val="FDFEFE"/>
                </a:solidFill>
                <a:latin typeface="Roboto Condensed"/>
                <a:ea typeface="Roboto Condensed"/>
                <a:cs typeface="Roboto Condensed"/>
                <a:sym typeface="Roboto Condensed"/>
              </a:rPr>
              <a:t> </a:t>
            </a:r>
            <a:r>
              <a:rPr lang="he-IL" sz="3677" b="1">
                <a:solidFill>
                  <a:srgbClr val="FDFEFE"/>
                </a:solidFill>
                <a:latin typeface="Roboto Condensed Bold"/>
                <a:ea typeface="Roboto Condensed Bold"/>
                <a:cs typeface="Roboto Condensed Bold"/>
                <a:sym typeface="Roboto Condensed Bold"/>
                <a:rtl/>
              </a:rPr>
              <a:t>צ'אט ישיר</a:t>
            </a:r>
            <a:r>
              <a:rPr lang="he-IL" sz="3677">
                <a:solidFill>
                  <a:srgbClr val="FDFEFE"/>
                </a:solidFill>
                <a:latin typeface="Roboto Condensed"/>
                <a:ea typeface="Roboto Condensed"/>
                <a:cs typeface="Roboto Condensed"/>
                <a:sym typeface="Roboto Condensed"/>
                <a:rtl/>
              </a:rPr>
              <a:t> – שליחת הודעות בזמן אמת בין המתאמנים למאמנים</a:t>
            </a:r>
            <a:r>
              <a:rPr lang="en-US" sz="3677">
                <a:solidFill>
                  <a:srgbClr val="FDFEFE"/>
                </a:solidFill>
                <a:latin typeface="Roboto Condensed"/>
                <a:ea typeface="Roboto Condensed"/>
                <a:cs typeface="Roboto Condensed"/>
                <a:sym typeface="Roboto Condensed"/>
              </a:rPr>
              <a:t>.</a:t>
            </a:r>
          </a:p>
          <a:p>
            <a:pPr algn="r">
              <a:lnSpc>
                <a:spcPts val="5147"/>
              </a:lnSpc>
            </a:pPr>
            <a:r>
              <a:rPr lang="en-US" sz="3677">
                <a:solidFill>
                  <a:srgbClr val="FDFEFE"/>
                </a:solidFill>
                <a:latin typeface="Roboto Condensed"/>
                <a:ea typeface="Roboto Condensed"/>
                <a:cs typeface="Roboto Condensed"/>
                <a:sym typeface="Roboto Condensed"/>
              </a:rPr>
              <a:t> </a:t>
            </a:r>
            <a:r>
              <a:rPr lang="he-IL" sz="3677" b="1">
                <a:solidFill>
                  <a:srgbClr val="FDFEFE"/>
                </a:solidFill>
                <a:latin typeface="Roboto Condensed Bold"/>
                <a:ea typeface="Roboto Condensed Bold"/>
                <a:cs typeface="Roboto Condensed Bold"/>
                <a:sym typeface="Roboto Condensed Bold"/>
                <a:rtl/>
              </a:rPr>
              <a:t>ניהול לוח אימונים</a:t>
            </a:r>
            <a:r>
              <a:rPr lang="he-IL" sz="3677">
                <a:solidFill>
                  <a:srgbClr val="FDFEFE"/>
                </a:solidFill>
                <a:latin typeface="Roboto Condensed"/>
                <a:ea typeface="Roboto Condensed"/>
                <a:cs typeface="Roboto Condensed"/>
                <a:sym typeface="Roboto Condensed"/>
                <a:rtl/>
              </a:rPr>
              <a:t> – יצירת תוכנית אימונים מותאמת אישית למתאמן</a:t>
            </a:r>
            <a:r>
              <a:rPr lang="en-US" sz="3677">
                <a:solidFill>
                  <a:srgbClr val="FDFEFE"/>
                </a:solidFill>
                <a:latin typeface="Roboto Condensed"/>
                <a:ea typeface="Roboto Condensed"/>
                <a:cs typeface="Roboto Condensed"/>
                <a:sym typeface="Roboto Condensed"/>
              </a:rPr>
              <a:t>.</a:t>
            </a:r>
          </a:p>
          <a:p>
            <a:pPr algn="r">
              <a:lnSpc>
                <a:spcPts val="5147"/>
              </a:lnSpc>
            </a:pPr>
            <a:r>
              <a:rPr lang="en-US" sz="3677">
                <a:solidFill>
                  <a:srgbClr val="FDFEFE"/>
                </a:solidFill>
                <a:latin typeface="Roboto Condensed"/>
                <a:ea typeface="Roboto Condensed"/>
                <a:cs typeface="Roboto Condensed"/>
                <a:sym typeface="Roboto Condensed"/>
              </a:rPr>
              <a:t> </a:t>
            </a:r>
            <a:r>
              <a:rPr lang="he-IL" sz="3677" b="1">
                <a:solidFill>
                  <a:srgbClr val="FDFEFE"/>
                </a:solidFill>
                <a:latin typeface="Roboto Condensed Bold"/>
                <a:ea typeface="Roboto Condensed Bold"/>
                <a:cs typeface="Roboto Condensed Bold"/>
                <a:sym typeface="Roboto Condensed Bold"/>
                <a:rtl/>
              </a:rPr>
              <a:t>התראות והתראות דחופות </a:t>
            </a:r>
            <a:r>
              <a:rPr lang="he-IL" sz="3677">
                <a:solidFill>
                  <a:srgbClr val="FDFEFE"/>
                </a:solidFill>
                <a:latin typeface="Roboto Condensed"/>
                <a:ea typeface="Roboto Condensed"/>
                <a:cs typeface="Roboto Condensed"/>
                <a:sym typeface="Roboto Condensed"/>
                <a:rtl/>
              </a:rPr>
              <a:t>– שליחת תזכורות לאימונים ועדכונים מהמאמן</a:t>
            </a:r>
            <a:r>
              <a:rPr lang="en-US" sz="3677">
                <a:solidFill>
                  <a:srgbClr val="FDFEFE"/>
                </a:solidFill>
                <a:latin typeface="Roboto Condensed"/>
                <a:ea typeface="Roboto Condensed"/>
                <a:cs typeface="Roboto Condensed"/>
                <a:sym typeface="Roboto Condensed"/>
              </a:rPr>
              <a:t>.</a:t>
            </a:r>
          </a:p>
          <a:p>
            <a:pPr algn="r">
              <a:lnSpc>
                <a:spcPts val="5147"/>
              </a:lnSpc>
            </a:pPr>
            <a:r>
              <a:rPr lang="en-US" sz="3677">
                <a:solidFill>
                  <a:srgbClr val="FDFEFE"/>
                </a:solidFill>
                <a:latin typeface="Roboto Condensed"/>
                <a:ea typeface="Roboto Condensed"/>
                <a:cs typeface="Roboto Condensed"/>
                <a:sym typeface="Roboto Condensed"/>
              </a:rPr>
              <a:t> </a:t>
            </a:r>
            <a:r>
              <a:rPr lang="he-IL" sz="3677" b="1">
                <a:solidFill>
                  <a:srgbClr val="FDFEFE"/>
                </a:solidFill>
                <a:latin typeface="Roboto Condensed Bold"/>
                <a:ea typeface="Roboto Condensed Bold"/>
                <a:cs typeface="Roboto Condensed Bold"/>
                <a:sym typeface="Roboto Condensed Bold"/>
                <a:rtl/>
              </a:rPr>
              <a:t>מעקב אחר התקדמות </a:t>
            </a:r>
            <a:r>
              <a:rPr lang="he-IL" sz="3677">
                <a:solidFill>
                  <a:srgbClr val="FDFEFE"/>
                </a:solidFill>
                <a:latin typeface="Roboto Condensed"/>
                <a:ea typeface="Roboto Condensed"/>
                <a:cs typeface="Roboto Condensed"/>
                <a:sym typeface="Roboto Condensed"/>
                <a:rtl/>
              </a:rPr>
              <a:t>– שמירת נתוני גוף והצגת גרפים על שיפור בביצועים</a:t>
            </a:r>
          </a:p>
          <a:p>
            <a:pPr algn="l">
              <a:lnSpc>
                <a:spcPts val="5147"/>
              </a:lnSpc>
            </a:pPr>
            <a:endParaRPr lang="he-IL" sz="3677">
              <a:solidFill>
                <a:srgbClr val="FDFEFE"/>
              </a:solidFill>
              <a:latin typeface="Roboto Condensed"/>
              <a:ea typeface="Roboto Condensed"/>
              <a:cs typeface="Roboto Condensed"/>
              <a:sym typeface="Roboto Condensed"/>
              <a:rt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638" b="-9638"/>
            </a:stretch>
          </a:blipFill>
        </p:spPr>
        <p:txBody>
          <a:bodyPr/>
          <a:lstStyle/>
          <a:p>
            <a:endParaRPr lang="he-IL"/>
          </a:p>
        </p:txBody>
      </p:sp>
      <p:grpSp>
        <p:nvGrpSpPr>
          <p:cNvPr id="3" name="Group 3"/>
          <p:cNvGrpSpPr/>
          <p:nvPr/>
        </p:nvGrpSpPr>
        <p:grpSpPr>
          <a:xfrm>
            <a:off x="0" y="-6292"/>
            <a:ext cx="18288000" cy="10299584"/>
            <a:chOff x="0" y="0"/>
            <a:chExt cx="6812038" cy="3836459"/>
          </a:xfrm>
        </p:grpSpPr>
        <p:sp>
          <p:nvSpPr>
            <p:cNvPr id="4" name="Freeform 4"/>
            <p:cNvSpPr/>
            <p:nvPr/>
          </p:nvSpPr>
          <p:spPr>
            <a:xfrm>
              <a:off x="0" y="0"/>
              <a:ext cx="6812038" cy="3836459"/>
            </a:xfrm>
            <a:custGeom>
              <a:avLst/>
              <a:gdLst/>
              <a:ahLst/>
              <a:cxnLst/>
              <a:rect l="l" t="t" r="r" b="b"/>
              <a:pathLst>
                <a:path w="6812038" h="3836459">
                  <a:moveTo>
                    <a:pt x="0" y="0"/>
                  </a:moveTo>
                  <a:lnTo>
                    <a:pt x="6812038" y="0"/>
                  </a:lnTo>
                  <a:lnTo>
                    <a:pt x="6812038" y="3836459"/>
                  </a:lnTo>
                  <a:lnTo>
                    <a:pt x="0" y="3836459"/>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5" name="TextBox 5"/>
            <p:cNvSpPr txBox="1"/>
            <p:nvPr/>
          </p:nvSpPr>
          <p:spPr>
            <a:xfrm>
              <a:off x="0" y="-28575"/>
              <a:ext cx="6812038" cy="3865034"/>
            </a:xfrm>
            <a:prstGeom prst="rect">
              <a:avLst/>
            </a:prstGeom>
          </p:spPr>
          <p:txBody>
            <a:bodyPr lIns="48876" tIns="48876" rIns="48876" bIns="48876" rtlCol="0" anchor="ctr"/>
            <a:lstStyle/>
            <a:p>
              <a:pPr algn="ctr">
                <a:lnSpc>
                  <a:spcPts val="1885"/>
                </a:lnSpc>
              </a:pPr>
              <a:endParaRPr/>
            </a:p>
          </p:txBody>
        </p:sp>
      </p:grpSp>
      <p:sp>
        <p:nvSpPr>
          <p:cNvPr id="6" name="TextBox 6"/>
          <p:cNvSpPr txBox="1"/>
          <p:nvPr/>
        </p:nvSpPr>
        <p:spPr>
          <a:xfrm>
            <a:off x="1028700" y="592095"/>
            <a:ext cx="16653134" cy="1052780"/>
          </a:xfrm>
          <a:prstGeom prst="rect">
            <a:avLst/>
          </a:prstGeom>
        </p:spPr>
        <p:txBody>
          <a:bodyPr lIns="0" tIns="0" rIns="0" bIns="0" rtlCol="0" anchor="t">
            <a:spAutoFit/>
          </a:bodyPr>
          <a:lstStyle/>
          <a:p>
            <a:pPr algn="r" rtl="1">
              <a:lnSpc>
                <a:spcPts val="7523"/>
              </a:lnSpc>
            </a:pPr>
            <a:r>
              <a:rPr lang="he-IL" sz="8177" b="1" i="1" spc="866">
                <a:solidFill>
                  <a:srgbClr val="FDFEFE"/>
                </a:solidFill>
                <a:latin typeface="Sugo Display Bold Italics"/>
                <a:ea typeface="Sugo Display Bold Italics"/>
                <a:cs typeface="Sugo Display Bold Italics"/>
                <a:sym typeface="Sugo Display Bold Italics"/>
                <a:rtl/>
              </a:rPr>
              <a:t> דרישות מרכזיות של המערכת:</a:t>
            </a:r>
          </a:p>
        </p:txBody>
      </p:sp>
      <p:sp>
        <p:nvSpPr>
          <p:cNvPr id="7" name="TextBox 7"/>
          <p:cNvSpPr txBox="1"/>
          <p:nvPr/>
        </p:nvSpPr>
        <p:spPr>
          <a:xfrm>
            <a:off x="815453" y="2738300"/>
            <a:ext cx="16866381" cy="7107504"/>
          </a:xfrm>
          <a:prstGeom prst="rect">
            <a:avLst/>
          </a:prstGeom>
        </p:spPr>
        <p:txBody>
          <a:bodyPr lIns="0" tIns="0" rIns="0" bIns="0" rtlCol="0" anchor="t">
            <a:spAutoFit/>
          </a:bodyPr>
          <a:lstStyle/>
          <a:p>
            <a:pPr algn="r" rtl="1">
              <a:lnSpc>
                <a:spcPts val="5147"/>
              </a:lnSpc>
            </a:pPr>
            <a:r>
              <a:rPr lang="he-IL" sz="3677" u="sng">
                <a:solidFill>
                  <a:srgbClr val="FDFEFE"/>
                </a:solidFill>
                <a:latin typeface="Roboto Condensed"/>
                <a:ea typeface="Roboto Condensed"/>
                <a:cs typeface="Roboto Condensed"/>
                <a:sym typeface="Roboto Condensed"/>
                <a:rtl/>
              </a:rPr>
              <a:t>דרישות לא פונקציונליות (</a:t>
            </a:r>
            <a:r>
              <a:rPr lang="en-US" sz="3677" u="sng">
                <a:solidFill>
                  <a:srgbClr val="FDFEFE"/>
                </a:solidFill>
                <a:latin typeface="Roboto Condensed"/>
                <a:ea typeface="Roboto Condensed"/>
                <a:cs typeface="Roboto Condensed"/>
                <a:sym typeface="Roboto Condensed"/>
              </a:rPr>
              <a:t>Non-Functional Requirements</a:t>
            </a:r>
            <a:r>
              <a:rPr lang="ar-EG" sz="3677" u="sng">
                <a:solidFill>
                  <a:srgbClr val="FDFEFE"/>
                </a:solidFill>
                <a:latin typeface="Roboto Condensed"/>
                <a:ea typeface="Roboto Condensed"/>
                <a:cs typeface="Roboto Condensed"/>
                <a:sym typeface="Roboto Condensed"/>
                <a:rtl/>
              </a:rPr>
              <a:t>):</a:t>
            </a:r>
          </a:p>
          <a:p>
            <a:pPr algn="r" rtl="1">
              <a:lnSpc>
                <a:spcPts val="5147"/>
              </a:lnSpc>
            </a:pPr>
            <a:r>
              <a:rPr lang="ar-EG" sz="3677">
                <a:solidFill>
                  <a:srgbClr val="FDFEFE"/>
                </a:solidFill>
                <a:latin typeface="Roboto Condensed"/>
                <a:ea typeface="Roboto Condensed"/>
                <a:cs typeface="Roboto Condensed"/>
                <a:sym typeface="Roboto Condensed"/>
                <a:rtl/>
              </a:rPr>
              <a:t> </a:t>
            </a:r>
            <a:r>
              <a:rPr lang="he-IL" sz="3677" b="1">
                <a:solidFill>
                  <a:srgbClr val="FDFEFE"/>
                </a:solidFill>
                <a:latin typeface="Roboto Condensed Bold"/>
                <a:ea typeface="Roboto Condensed Bold"/>
                <a:cs typeface="Roboto Condensed Bold"/>
                <a:sym typeface="Roboto Condensed Bold"/>
                <a:rtl/>
              </a:rPr>
              <a:t>זמינות גבוהה </a:t>
            </a:r>
            <a:r>
              <a:rPr lang="he-IL" sz="3677">
                <a:solidFill>
                  <a:srgbClr val="FDFEFE"/>
                </a:solidFill>
                <a:latin typeface="Roboto Condensed"/>
                <a:ea typeface="Roboto Condensed"/>
                <a:cs typeface="Roboto Condensed"/>
                <a:sym typeface="Roboto Condensed"/>
                <a:rtl/>
              </a:rPr>
              <a:t>– האפליקציה צריכה להיות זמינה </a:t>
            </a:r>
            <a:r>
              <a:rPr lang="en-US" sz="3677">
                <a:solidFill>
                  <a:srgbClr val="FDFEFE"/>
                </a:solidFill>
                <a:latin typeface="Roboto Condensed"/>
                <a:ea typeface="Roboto Condensed"/>
                <a:cs typeface="Roboto Condensed"/>
                <a:sym typeface="Roboto Condensed"/>
              </a:rPr>
              <a:t>24/7</a:t>
            </a:r>
            <a:r>
              <a:rPr lang="he-IL" sz="3677">
                <a:solidFill>
                  <a:srgbClr val="FDFEFE"/>
                </a:solidFill>
                <a:latin typeface="Roboto Condensed"/>
                <a:ea typeface="Roboto Condensed"/>
                <a:cs typeface="Roboto Condensed"/>
                <a:sym typeface="Roboto Condensed"/>
                <a:rtl/>
              </a:rPr>
              <a:t> ללא השבתות.</a:t>
            </a:r>
          </a:p>
          <a:p>
            <a:pPr algn="r" rtl="1">
              <a:lnSpc>
                <a:spcPts val="5147"/>
              </a:lnSpc>
            </a:pPr>
            <a:r>
              <a:rPr lang="he-IL" sz="3677" b="1">
                <a:solidFill>
                  <a:srgbClr val="FDFEFE"/>
                </a:solidFill>
                <a:latin typeface="Roboto Condensed Bold"/>
                <a:ea typeface="Roboto Condensed Bold"/>
                <a:cs typeface="Roboto Condensed Bold"/>
                <a:sym typeface="Roboto Condensed Bold"/>
                <a:rtl/>
              </a:rPr>
              <a:t> ביצועים</a:t>
            </a:r>
            <a:r>
              <a:rPr lang="he-IL" sz="3677">
                <a:solidFill>
                  <a:srgbClr val="FDFEFE"/>
                </a:solidFill>
                <a:latin typeface="Roboto Condensed"/>
                <a:ea typeface="Roboto Condensed"/>
                <a:cs typeface="Roboto Condensed"/>
                <a:sym typeface="Roboto Condensed"/>
                <a:rtl/>
              </a:rPr>
              <a:t> – טעינה מהירה ותגובה מיידית בצ'אט ובלוח האימונים.</a:t>
            </a:r>
          </a:p>
          <a:p>
            <a:pPr algn="r" rtl="1">
              <a:lnSpc>
                <a:spcPts val="5147"/>
              </a:lnSpc>
            </a:pPr>
            <a:r>
              <a:rPr lang="ar-EG" sz="3677">
                <a:solidFill>
                  <a:srgbClr val="FDFEFE"/>
                </a:solidFill>
                <a:latin typeface="Roboto Condensed"/>
                <a:ea typeface="Roboto Condensed"/>
                <a:cs typeface="Roboto Condensed"/>
                <a:sym typeface="Roboto Condensed"/>
                <a:rtl/>
              </a:rPr>
              <a:t> </a:t>
            </a:r>
            <a:r>
              <a:rPr lang="he-IL" sz="3677" b="1">
                <a:solidFill>
                  <a:srgbClr val="FDFEFE"/>
                </a:solidFill>
                <a:latin typeface="Roboto Condensed Bold"/>
                <a:ea typeface="Roboto Condensed Bold"/>
                <a:cs typeface="Roboto Condensed Bold"/>
                <a:sym typeface="Roboto Condensed Bold"/>
                <a:rtl/>
              </a:rPr>
              <a:t>אבטחת מידע</a:t>
            </a:r>
            <a:r>
              <a:rPr lang="he-IL" sz="3677">
                <a:solidFill>
                  <a:srgbClr val="FDFEFE"/>
                </a:solidFill>
                <a:latin typeface="Roboto Condensed"/>
                <a:ea typeface="Roboto Condensed"/>
                <a:cs typeface="Roboto Condensed"/>
                <a:sym typeface="Roboto Condensed"/>
                <a:rtl/>
              </a:rPr>
              <a:t> – הצפנת מידע אישי ותקשורת מאובטחת בצ'אט.</a:t>
            </a:r>
          </a:p>
          <a:p>
            <a:pPr algn="r" rtl="1">
              <a:lnSpc>
                <a:spcPts val="5147"/>
              </a:lnSpc>
            </a:pPr>
            <a:r>
              <a:rPr lang="ar-EG" sz="3677">
                <a:solidFill>
                  <a:srgbClr val="FDFEFE"/>
                </a:solidFill>
                <a:latin typeface="Roboto Condensed"/>
                <a:ea typeface="Roboto Condensed"/>
                <a:cs typeface="Roboto Condensed"/>
                <a:sym typeface="Roboto Condensed"/>
                <a:rtl/>
              </a:rPr>
              <a:t> </a:t>
            </a:r>
            <a:r>
              <a:rPr lang="he-IL" sz="3677" b="1">
                <a:solidFill>
                  <a:srgbClr val="FDFEFE"/>
                </a:solidFill>
                <a:latin typeface="Roboto Condensed Bold"/>
                <a:ea typeface="Roboto Condensed Bold"/>
                <a:cs typeface="Roboto Condensed Bold"/>
                <a:sym typeface="Roboto Condensed Bold"/>
                <a:rtl/>
              </a:rPr>
              <a:t>שימושיות</a:t>
            </a:r>
            <a:r>
              <a:rPr lang="he-IL" sz="3677">
                <a:solidFill>
                  <a:srgbClr val="FDFEFE"/>
                </a:solidFill>
                <a:latin typeface="Roboto Condensed"/>
                <a:ea typeface="Roboto Condensed"/>
                <a:cs typeface="Roboto Condensed"/>
                <a:sym typeface="Roboto Condensed"/>
                <a:rtl/>
              </a:rPr>
              <a:t> – ממשק משתמש ידידותי ונגיש לכל רמות המתאמנים.</a:t>
            </a:r>
          </a:p>
          <a:p>
            <a:pPr algn="r" rtl="1">
              <a:lnSpc>
                <a:spcPts val="5147"/>
              </a:lnSpc>
            </a:pPr>
            <a:endParaRPr lang="he-IL" sz="3677">
              <a:solidFill>
                <a:srgbClr val="FDFEFE"/>
              </a:solidFill>
              <a:latin typeface="Roboto Condensed"/>
              <a:ea typeface="Roboto Condensed"/>
              <a:cs typeface="Roboto Condensed"/>
              <a:sym typeface="Roboto Condensed"/>
              <a:rtl/>
            </a:endParaRPr>
          </a:p>
          <a:p>
            <a:pPr algn="r" rtl="1">
              <a:lnSpc>
                <a:spcPts val="5147"/>
              </a:lnSpc>
            </a:pPr>
            <a:r>
              <a:rPr lang="ar-EG" sz="3677" u="sng">
                <a:solidFill>
                  <a:srgbClr val="FDFEFE"/>
                </a:solidFill>
                <a:latin typeface="Roboto Condensed"/>
                <a:ea typeface="Roboto Condensed"/>
                <a:cs typeface="Roboto Condensed"/>
                <a:sym typeface="Roboto Condensed"/>
                <a:rtl/>
              </a:rPr>
              <a:t> </a:t>
            </a:r>
            <a:r>
              <a:rPr lang="he-IL" sz="3677" u="sng">
                <a:solidFill>
                  <a:srgbClr val="FDFEFE"/>
                </a:solidFill>
                <a:latin typeface="Roboto Condensed"/>
                <a:ea typeface="Roboto Condensed"/>
                <a:cs typeface="Roboto Condensed"/>
                <a:sym typeface="Roboto Condensed"/>
                <a:rtl/>
              </a:rPr>
              <a:t>דרישות נוספות (</a:t>
            </a:r>
            <a:r>
              <a:rPr lang="en-US" sz="3677" u="sng">
                <a:solidFill>
                  <a:srgbClr val="FDFEFE"/>
                </a:solidFill>
                <a:latin typeface="Roboto Condensed"/>
                <a:ea typeface="Roboto Condensed"/>
                <a:cs typeface="Roboto Condensed"/>
                <a:sym typeface="Roboto Condensed"/>
              </a:rPr>
              <a:t>Other Requirements</a:t>
            </a:r>
            <a:r>
              <a:rPr lang="ar-EG" sz="3677" u="sng">
                <a:solidFill>
                  <a:srgbClr val="FDFEFE"/>
                </a:solidFill>
                <a:latin typeface="Roboto Condensed"/>
                <a:ea typeface="Roboto Condensed"/>
                <a:cs typeface="Roboto Condensed"/>
                <a:sym typeface="Roboto Condensed"/>
                <a:rtl/>
              </a:rPr>
              <a:t>):</a:t>
            </a:r>
          </a:p>
          <a:p>
            <a:pPr algn="r" rtl="1">
              <a:lnSpc>
                <a:spcPts val="5147"/>
              </a:lnSpc>
            </a:pPr>
            <a:r>
              <a:rPr lang="ar-EG" sz="3677">
                <a:solidFill>
                  <a:srgbClr val="FDFEFE"/>
                </a:solidFill>
                <a:latin typeface="Roboto Condensed"/>
                <a:ea typeface="Roboto Condensed"/>
                <a:cs typeface="Roboto Condensed"/>
                <a:sym typeface="Roboto Condensed"/>
                <a:rtl/>
              </a:rPr>
              <a:t> </a:t>
            </a:r>
            <a:r>
              <a:rPr lang="he-IL" sz="3677" b="1">
                <a:solidFill>
                  <a:srgbClr val="FDFEFE"/>
                </a:solidFill>
                <a:latin typeface="Roboto Condensed Bold"/>
                <a:ea typeface="Roboto Condensed Bold"/>
                <a:cs typeface="Roboto Condensed Bold"/>
                <a:sym typeface="Roboto Condensed Bold"/>
                <a:rtl/>
              </a:rPr>
              <a:t>תמיכה בפלטפורמות שונות </a:t>
            </a:r>
            <a:r>
              <a:rPr lang="he-IL" sz="3677">
                <a:solidFill>
                  <a:srgbClr val="FDFEFE"/>
                </a:solidFill>
                <a:latin typeface="Roboto Condensed"/>
                <a:ea typeface="Roboto Condensed"/>
                <a:cs typeface="Roboto Condensed"/>
                <a:sym typeface="Roboto Condensed"/>
                <a:rtl/>
              </a:rPr>
              <a:t>– זמינות באנדרואיד, ויכולת הרחבה ל-</a:t>
            </a:r>
            <a:r>
              <a:rPr lang="en-US" sz="3677">
                <a:solidFill>
                  <a:srgbClr val="FDFEFE"/>
                </a:solidFill>
                <a:latin typeface="Roboto Condensed"/>
                <a:ea typeface="Roboto Condensed"/>
                <a:cs typeface="Roboto Condensed"/>
                <a:sym typeface="Roboto Condensed"/>
              </a:rPr>
              <a:t>iOS</a:t>
            </a:r>
            <a:r>
              <a:rPr lang="he-IL" sz="3677">
                <a:solidFill>
                  <a:srgbClr val="FDFEFE"/>
                </a:solidFill>
                <a:latin typeface="Roboto Condensed"/>
                <a:ea typeface="Roboto Condensed"/>
                <a:cs typeface="Roboto Condensed"/>
                <a:sym typeface="Roboto Condensed"/>
                <a:rtl/>
              </a:rPr>
              <a:t> בעתיד.</a:t>
            </a:r>
          </a:p>
          <a:p>
            <a:pPr algn="r" rtl="1">
              <a:lnSpc>
                <a:spcPts val="5147"/>
              </a:lnSpc>
            </a:pPr>
            <a:r>
              <a:rPr lang="ar-EG" sz="3677">
                <a:solidFill>
                  <a:srgbClr val="FDFEFE"/>
                </a:solidFill>
                <a:latin typeface="Roboto Condensed"/>
                <a:ea typeface="Roboto Condensed"/>
                <a:cs typeface="Roboto Condensed"/>
                <a:sym typeface="Roboto Condensed"/>
                <a:rtl/>
              </a:rPr>
              <a:t> </a:t>
            </a:r>
            <a:r>
              <a:rPr lang="he-IL" sz="3677" b="1">
                <a:solidFill>
                  <a:srgbClr val="FDFEFE"/>
                </a:solidFill>
                <a:latin typeface="Roboto Condensed Bold"/>
                <a:ea typeface="Roboto Condensed Bold"/>
                <a:cs typeface="Roboto Condensed Bold"/>
                <a:sym typeface="Roboto Condensed Bold"/>
                <a:rtl/>
              </a:rPr>
              <a:t>התממשקות עם </a:t>
            </a:r>
            <a:r>
              <a:rPr lang="en-US" sz="3677" b="1">
                <a:solidFill>
                  <a:srgbClr val="FDFEFE"/>
                </a:solidFill>
                <a:latin typeface="Roboto Condensed Bold"/>
                <a:ea typeface="Roboto Condensed Bold"/>
                <a:cs typeface="Roboto Condensed Bold"/>
                <a:sym typeface="Roboto Condensed Bold"/>
              </a:rPr>
              <a:t>Firebase</a:t>
            </a:r>
            <a:r>
              <a:rPr lang="ar-EG" sz="3677" b="1">
                <a:solidFill>
                  <a:srgbClr val="FDFEFE"/>
                </a:solidFill>
                <a:latin typeface="Roboto Condensed Bold"/>
                <a:ea typeface="Roboto Condensed Bold"/>
                <a:cs typeface="Roboto Condensed Bold"/>
                <a:sym typeface="Roboto Condensed Bold"/>
                <a:rtl/>
              </a:rPr>
              <a:t> </a:t>
            </a:r>
            <a:r>
              <a:rPr lang="he-IL" sz="3677">
                <a:solidFill>
                  <a:srgbClr val="FDFEFE"/>
                </a:solidFill>
                <a:latin typeface="Roboto Condensed"/>
                <a:ea typeface="Roboto Condensed"/>
                <a:cs typeface="Roboto Condensed"/>
                <a:sym typeface="Roboto Condensed"/>
                <a:rtl/>
              </a:rPr>
              <a:t>– לאחסון נתונים, ניהול משתמשים ושליחת התראות.</a:t>
            </a:r>
          </a:p>
          <a:p>
            <a:pPr algn="r" rtl="1">
              <a:lnSpc>
                <a:spcPts val="5147"/>
              </a:lnSpc>
            </a:pPr>
            <a:r>
              <a:rPr lang="ar-EG" sz="3677">
                <a:solidFill>
                  <a:srgbClr val="FDFEFE"/>
                </a:solidFill>
                <a:latin typeface="Roboto Condensed"/>
                <a:ea typeface="Roboto Condensed"/>
                <a:cs typeface="Roboto Condensed"/>
                <a:sym typeface="Roboto Condensed"/>
                <a:rtl/>
              </a:rPr>
              <a:t> </a:t>
            </a:r>
            <a:r>
              <a:rPr lang="he-IL" sz="3677" b="1">
                <a:solidFill>
                  <a:srgbClr val="FDFEFE"/>
                </a:solidFill>
                <a:latin typeface="Roboto Condensed Bold"/>
                <a:ea typeface="Roboto Condensed Bold"/>
                <a:cs typeface="Roboto Condensed Bold"/>
                <a:sym typeface="Roboto Condensed Bold"/>
                <a:rtl/>
              </a:rPr>
              <a:t>יכולת הרחבה עתידית </a:t>
            </a:r>
            <a:r>
              <a:rPr lang="he-IL" sz="3677">
                <a:solidFill>
                  <a:srgbClr val="FDFEFE"/>
                </a:solidFill>
                <a:latin typeface="Roboto Condensed"/>
                <a:ea typeface="Roboto Condensed"/>
                <a:cs typeface="Roboto Condensed"/>
                <a:sym typeface="Roboto Condensed"/>
                <a:rtl/>
              </a:rPr>
              <a:t>– הוספת ניתוח ביצועים מתקדם ושילוב </a:t>
            </a:r>
            <a:r>
              <a:rPr lang="en-US" sz="3677">
                <a:solidFill>
                  <a:srgbClr val="FDFEFE"/>
                </a:solidFill>
                <a:latin typeface="Roboto Condensed"/>
                <a:ea typeface="Roboto Condensed"/>
                <a:cs typeface="Roboto Condensed"/>
                <a:sym typeface="Roboto Condensed"/>
              </a:rPr>
              <a:t>AI</a:t>
            </a:r>
            <a:r>
              <a:rPr lang="he-IL" sz="3677">
                <a:solidFill>
                  <a:srgbClr val="FDFEFE"/>
                </a:solidFill>
                <a:latin typeface="Roboto Condensed"/>
                <a:ea typeface="Roboto Condensed"/>
                <a:cs typeface="Roboto Condensed"/>
                <a:sym typeface="Roboto Condensed"/>
                <a:rtl/>
              </a:rPr>
              <a:t> ליצירת תוכניות אימון.</a:t>
            </a:r>
          </a:p>
          <a:p>
            <a:pPr algn="l">
              <a:lnSpc>
                <a:spcPts val="5147"/>
              </a:lnSpc>
            </a:pPr>
            <a:endParaRPr lang="he-IL" sz="3677">
              <a:solidFill>
                <a:srgbClr val="FDFEFE"/>
              </a:solidFill>
              <a:latin typeface="Roboto Condensed"/>
              <a:ea typeface="Roboto Condensed"/>
              <a:cs typeface="Roboto Condensed"/>
              <a:sym typeface="Roboto Condensed"/>
              <a:rt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638" b="-9638"/>
            </a:stretch>
          </a:blipFill>
        </p:spPr>
        <p:txBody>
          <a:bodyPr/>
          <a:lstStyle/>
          <a:p>
            <a:endParaRPr lang="he-IL"/>
          </a:p>
        </p:txBody>
      </p:sp>
      <p:grpSp>
        <p:nvGrpSpPr>
          <p:cNvPr id="3" name="Group 3"/>
          <p:cNvGrpSpPr/>
          <p:nvPr/>
        </p:nvGrpSpPr>
        <p:grpSpPr>
          <a:xfrm>
            <a:off x="0" y="-6292"/>
            <a:ext cx="18288000" cy="10299584"/>
            <a:chOff x="0" y="0"/>
            <a:chExt cx="6812038" cy="3836459"/>
          </a:xfrm>
        </p:grpSpPr>
        <p:sp>
          <p:nvSpPr>
            <p:cNvPr id="4" name="Freeform 4"/>
            <p:cNvSpPr/>
            <p:nvPr/>
          </p:nvSpPr>
          <p:spPr>
            <a:xfrm>
              <a:off x="0" y="0"/>
              <a:ext cx="6812038" cy="3836459"/>
            </a:xfrm>
            <a:custGeom>
              <a:avLst/>
              <a:gdLst/>
              <a:ahLst/>
              <a:cxnLst/>
              <a:rect l="l" t="t" r="r" b="b"/>
              <a:pathLst>
                <a:path w="6812038" h="3836459">
                  <a:moveTo>
                    <a:pt x="0" y="0"/>
                  </a:moveTo>
                  <a:lnTo>
                    <a:pt x="6812038" y="0"/>
                  </a:lnTo>
                  <a:lnTo>
                    <a:pt x="6812038" y="3836459"/>
                  </a:lnTo>
                  <a:lnTo>
                    <a:pt x="0" y="3836459"/>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5" name="TextBox 5"/>
            <p:cNvSpPr txBox="1"/>
            <p:nvPr/>
          </p:nvSpPr>
          <p:spPr>
            <a:xfrm>
              <a:off x="0" y="-28575"/>
              <a:ext cx="6812038" cy="3865034"/>
            </a:xfrm>
            <a:prstGeom prst="rect">
              <a:avLst/>
            </a:prstGeom>
          </p:spPr>
          <p:txBody>
            <a:bodyPr lIns="48876" tIns="48876" rIns="48876" bIns="48876" rtlCol="0" anchor="ctr"/>
            <a:lstStyle/>
            <a:p>
              <a:pPr algn="ctr">
                <a:lnSpc>
                  <a:spcPts val="1885"/>
                </a:lnSpc>
              </a:pPr>
              <a:endParaRPr/>
            </a:p>
          </p:txBody>
        </p:sp>
      </p:grpSp>
      <p:sp>
        <p:nvSpPr>
          <p:cNvPr id="6" name="TextBox 6"/>
          <p:cNvSpPr txBox="1"/>
          <p:nvPr/>
        </p:nvSpPr>
        <p:spPr>
          <a:xfrm>
            <a:off x="1028700" y="592095"/>
            <a:ext cx="16653134" cy="1052780"/>
          </a:xfrm>
          <a:prstGeom prst="rect">
            <a:avLst/>
          </a:prstGeom>
        </p:spPr>
        <p:txBody>
          <a:bodyPr lIns="0" tIns="0" rIns="0" bIns="0" rtlCol="0" anchor="t">
            <a:spAutoFit/>
          </a:bodyPr>
          <a:lstStyle/>
          <a:p>
            <a:pPr algn="r" rtl="1">
              <a:lnSpc>
                <a:spcPts val="7523"/>
              </a:lnSpc>
            </a:pPr>
            <a:r>
              <a:rPr lang="he-IL" sz="8177" b="1" i="1" spc="866">
                <a:solidFill>
                  <a:srgbClr val="FDFEFE"/>
                </a:solidFill>
                <a:latin typeface="Sugo Display Bold Italics"/>
                <a:ea typeface="Sugo Display Bold Italics"/>
                <a:cs typeface="Sugo Display Bold Italics"/>
                <a:sym typeface="Sugo Display Bold Italics"/>
                <a:rtl/>
              </a:rPr>
              <a:t> מבנה הקוד:</a:t>
            </a:r>
          </a:p>
        </p:txBody>
      </p:sp>
      <p:sp>
        <p:nvSpPr>
          <p:cNvPr id="7" name="TextBox 7"/>
          <p:cNvSpPr txBox="1"/>
          <p:nvPr/>
        </p:nvSpPr>
        <p:spPr>
          <a:xfrm>
            <a:off x="815453" y="2738300"/>
            <a:ext cx="16866381" cy="5164404"/>
          </a:xfrm>
          <a:prstGeom prst="rect">
            <a:avLst/>
          </a:prstGeom>
        </p:spPr>
        <p:txBody>
          <a:bodyPr lIns="0" tIns="0" rIns="0" bIns="0" rtlCol="0" anchor="t">
            <a:spAutoFit/>
          </a:bodyPr>
          <a:lstStyle/>
          <a:p>
            <a:pPr algn="r" rtl="1">
              <a:lnSpc>
                <a:spcPts val="5147"/>
              </a:lnSpc>
            </a:pPr>
            <a:r>
              <a:rPr lang="he-IL" sz="3677">
                <a:solidFill>
                  <a:srgbClr val="FDFEFE"/>
                </a:solidFill>
                <a:latin typeface="Roboto Condensed"/>
                <a:ea typeface="Roboto Condensed"/>
                <a:cs typeface="Roboto Condensed"/>
                <a:sym typeface="Roboto Condensed"/>
                <a:rtl/>
              </a:rPr>
              <a:t>האפליקציה בנויה לפי ארכיטקטורת </a:t>
            </a:r>
            <a:r>
              <a:rPr lang="en-US" sz="3677">
                <a:solidFill>
                  <a:srgbClr val="FDFEFE"/>
                </a:solidFill>
                <a:latin typeface="Roboto Condensed"/>
                <a:ea typeface="Roboto Condensed"/>
                <a:cs typeface="Roboto Condensed"/>
                <a:sym typeface="Roboto Condensed"/>
              </a:rPr>
              <a:t>MVC (Model-View-Controller)</a:t>
            </a:r>
            <a:r>
              <a:rPr lang="he-IL" sz="3677">
                <a:solidFill>
                  <a:srgbClr val="FDFEFE"/>
                </a:solidFill>
                <a:latin typeface="Roboto Condensed"/>
                <a:ea typeface="Roboto Condensed"/>
                <a:cs typeface="Roboto Condensed"/>
                <a:sym typeface="Roboto Condensed"/>
                <a:rtl/>
              </a:rPr>
              <a:t>, המפרידה בין הנתונים, הלוגיקה העסקית, וממשק המשתמש. התיקייה </a:t>
            </a:r>
            <a:r>
              <a:rPr lang="en-US" sz="3677">
                <a:solidFill>
                  <a:srgbClr val="FDFEFE"/>
                </a:solidFill>
                <a:latin typeface="Roboto Condensed"/>
                <a:ea typeface="Roboto Condensed"/>
                <a:cs typeface="Roboto Condensed"/>
                <a:sym typeface="Roboto Condensed"/>
              </a:rPr>
              <a:t>common</a:t>
            </a:r>
            <a:r>
              <a:rPr lang="he-IL" sz="3677">
                <a:solidFill>
                  <a:srgbClr val="FDFEFE"/>
                </a:solidFill>
                <a:latin typeface="Roboto Condensed"/>
                <a:ea typeface="Roboto Condensed"/>
                <a:cs typeface="Roboto Condensed"/>
                <a:sym typeface="Roboto Condensed"/>
                <a:rtl/>
              </a:rPr>
              <a:t> מכילה רכיבים משותפים כמו הצ'אט ואימות המשתמשים (</a:t>
            </a:r>
            <a:r>
              <a:rPr lang="en-US" sz="3677">
                <a:solidFill>
                  <a:srgbClr val="FDFEFE"/>
                </a:solidFill>
                <a:latin typeface="Roboto Condensed"/>
                <a:ea typeface="Roboto Condensed"/>
                <a:cs typeface="Roboto Condensed"/>
                <a:sym typeface="Roboto Condensed"/>
              </a:rPr>
              <a:t>Controller/Model</a:t>
            </a:r>
            <a:r>
              <a:rPr lang="he-IL" sz="3677">
                <a:solidFill>
                  <a:srgbClr val="FDFEFE"/>
                </a:solidFill>
                <a:latin typeface="Roboto Condensed"/>
                <a:ea typeface="Roboto Condensed"/>
                <a:cs typeface="Roboto Condensed"/>
                <a:sym typeface="Roboto Condensed"/>
                <a:rtl/>
              </a:rPr>
              <a:t>). התיקיות </a:t>
            </a:r>
            <a:r>
              <a:rPr lang="en-US" sz="3677">
                <a:solidFill>
                  <a:srgbClr val="FDFEFE"/>
                </a:solidFill>
                <a:latin typeface="Roboto Condensed"/>
                <a:ea typeface="Roboto Condensed"/>
                <a:cs typeface="Roboto Condensed"/>
                <a:sym typeface="Roboto Condensed"/>
              </a:rPr>
              <a:t>trainee</a:t>
            </a:r>
            <a:r>
              <a:rPr lang="he-IL" sz="3677">
                <a:solidFill>
                  <a:srgbClr val="FDFEFE"/>
                </a:solidFill>
                <a:latin typeface="Roboto Condensed"/>
                <a:ea typeface="Roboto Condensed"/>
                <a:cs typeface="Roboto Condensed"/>
                <a:sym typeface="Roboto Condensed"/>
                <a:rtl/>
              </a:rPr>
              <a:t> ו-</a:t>
            </a:r>
            <a:r>
              <a:rPr lang="en-US" sz="3677">
                <a:solidFill>
                  <a:srgbClr val="FDFEFE"/>
                </a:solidFill>
                <a:latin typeface="Roboto Condensed"/>
                <a:ea typeface="Roboto Condensed"/>
                <a:cs typeface="Roboto Condensed"/>
                <a:sym typeface="Roboto Condensed"/>
              </a:rPr>
              <a:t>trainer</a:t>
            </a:r>
            <a:r>
              <a:rPr lang="he-IL" sz="3677">
                <a:solidFill>
                  <a:srgbClr val="FDFEFE"/>
                </a:solidFill>
                <a:latin typeface="Roboto Condensed"/>
                <a:ea typeface="Roboto Condensed"/>
                <a:cs typeface="Roboto Condensed"/>
                <a:sym typeface="Roboto Condensed"/>
                <a:rtl/>
              </a:rPr>
              <a:t> מחלקות את הקוד לפי תפקיד המשתמש, כאשר כל תיקיית </a:t>
            </a:r>
            <a:r>
              <a:rPr lang="en-US" sz="3677">
                <a:solidFill>
                  <a:srgbClr val="FDFEFE"/>
                </a:solidFill>
                <a:latin typeface="Roboto Condensed"/>
                <a:ea typeface="Roboto Condensed"/>
                <a:cs typeface="Roboto Condensed"/>
                <a:sym typeface="Roboto Condensed"/>
              </a:rPr>
              <a:t>profile</a:t>
            </a:r>
            <a:r>
              <a:rPr lang="he-IL" sz="3677">
                <a:solidFill>
                  <a:srgbClr val="FDFEFE"/>
                </a:solidFill>
                <a:latin typeface="Roboto Condensed"/>
                <a:ea typeface="Roboto Condensed"/>
                <a:cs typeface="Roboto Condensed"/>
                <a:sym typeface="Roboto Condensed"/>
                <a:rtl/>
              </a:rPr>
              <a:t> מכילה מסכים ייעודיים כמו </a:t>
            </a:r>
            <a:r>
              <a:rPr lang="en-US" sz="3677">
                <a:solidFill>
                  <a:srgbClr val="FDFEFE"/>
                </a:solidFill>
                <a:latin typeface="Roboto Condensed"/>
                <a:ea typeface="Roboto Condensed"/>
                <a:cs typeface="Roboto Condensed"/>
                <a:sym typeface="Roboto Condensed"/>
              </a:rPr>
              <a:t>schedule.dart</a:t>
            </a:r>
            <a:r>
              <a:rPr lang="he-IL" sz="3677">
                <a:solidFill>
                  <a:srgbClr val="FDFEFE"/>
                </a:solidFill>
                <a:latin typeface="Roboto Condensed"/>
                <a:ea typeface="Roboto Condensed"/>
                <a:cs typeface="Roboto Condensed"/>
                <a:sym typeface="Roboto Condensed"/>
                <a:rtl/>
              </a:rPr>
              <a:t> (לוח זמנים), </a:t>
            </a:r>
            <a:r>
              <a:rPr lang="en-US" sz="3677">
                <a:solidFill>
                  <a:srgbClr val="FDFEFE"/>
                </a:solidFill>
                <a:latin typeface="Roboto Condensed"/>
                <a:ea typeface="Roboto Condensed"/>
                <a:cs typeface="Roboto Condensed"/>
                <a:sym typeface="Roboto Condensed"/>
              </a:rPr>
              <a:t>exercises.dart</a:t>
            </a:r>
            <a:r>
              <a:rPr lang="he-IL" sz="3677">
                <a:solidFill>
                  <a:srgbClr val="FDFEFE"/>
                </a:solidFill>
                <a:latin typeface="Roboto Condensed"/>
                <a:ea typeface="Roboto Condensed"/>
                <a:cs typeface="Roboto Condensed"/>
                <a:sym typeface="Roboto Condensed"/>
                <a:rtl/>
              </a:rPr>
              <a:t> (אימונים) ו-</a:t>
            </a:r>
            <a:r>
              <a:rPr lang="en-US" sz="3677">
                <a:solidFill>
                  <a:srgbClr val="FDFEFE"/>
                </a:solidFill>
                <a:latin typeface="Roboto Condensed"/>
                <a:ea typeface="Roboto Condensed"/>
                <a:cs typeface="Roboto Condensed"/>
                <a:sym typeface="Roboto Condensed"/>
              </a:rPr>
              <a:t>notifications.dart</a:t>
            </a:r>
            <a:r>
              <a:rPr lang="he-IL" sz="3677">
                <a:solidFill>
                  <a:srgbClr val="FDFEFE"/>
                </a:solidFill>
                <a:latin typeface="Roboto Condensed"/>
                <a:ea typeface="Roboto Condensed"/>
                <a:cs typeface="Roboto Condensed"/>
                <a:sym typeface="Roboto Condensed"/>
                <a:rtl/>
              </a:rPr>
              <a:t> (התראות). </a:t>
            </a:r>
            <a:r>
              <a:rPr lang="en-US" sz="3677">
                <a:solidFill>
                  <a:srgbClr val="FDFEFE"/>
                </a:solidFill>
                <a:latin typeface="Roboto Condensed"/>
                <a:ea typeface="Roboto Condensed"/>
                <a:cs typeface="Roboto Condensed"/>
                <a:sym typeface="Roboto Condensed"/>
              </a:rPr>
              <a:t>Model</a:t>
            </a:r>
            <a:r>
              <a:rPr lang="he-IL" sz="3677">
                <a:solidFill>
                  <a:srgbClr val="FDFEFE"/>
                </a:solidFill>
                <a:latin typeface="Roboto Condensed"/>
                <a:ea typeface="Roboto Condensed"/>
                <a:cs typeface="Roboto Condensed"/>
                <a:sym typeface="Roboto Condensed"/>
                <a:rtl/>
              </a:rPr>
              <a:t> מנהל נתונים דרך </a:t>
            </a:r>
            <a:r>
              <a:rPr lang="en-US" sz="3677">
                <a:solidFill>
                  <a:srgbClr val="FDFEFE"/>
                </a:solidFill>
                <a:latin typeface="Roboto Condensed"/>
                <a:ea typeface="Roboto Condensed"/>
                <a:cs typeface="Roboto Condensed"/>
                <a:sym typeface="Roboto Condensed"/>
              </a:rPr>
              <a:t>Firebase, View</a:t>
            </a:r>
            <a:r>
              <a:rPr lang="he-IL" sz="3677">
                <a:solidFill>
                  <a:srgbClr val="FDFEFE"/>
                </a:solidFill>
                <a:latin typeface="Roboto Condensed"/>
                <a:ea typeface="Roboto Condensed"/>
                <a:cs typeface="Roboto Condensed"/>
                <a:sym typeface="Roboto Condensed"/>
                <a:rtl/>
              </a:rPr>
              <a:t> כולל את הדשבורדים והפרופילים, ו-</a:t>
            </a:r>
            <a:r>
              <a:rPr lang="en-US" sz="3677">
                <a:solidFill>
                  <a:srgbClr val="FDFEFE"/>
                </a:solidFill>
                <a:latin typeface="Roboto Condensed"/>
                <a:ea typeface="Roboto Condensed"/>
                <a:cs typeface="Roboto Condensed"/>
                <a:sym typeface="Roboto Condensed"/>
              </a:rPr>
              <a:t>Controller</a:t>
            </a:r>
            <a:r>
              <a:rPr lang="he-IL" sz="3677">
                <a:solidFill>
                  <a:srgbClr val="FDFEFE"/>
                </a:solidFill>
                <a:latin typeface="Roboto Condensed"/>
                <a:ea typeface="Roboto Condensed"/>
                <a:cs typeface="Roboto Condensed"/>
                <a:sym typeface="Roboto Condensed"/>
                <a:rtl/>
              </a:rPr>
              <a:t> מטפל בלוגיקה (כגון שליחת התראות וצ'אט). מבנה זה מאפשר מודולריות, שיתוף קוד, והרחבה קלה של הפיצ'רים בעתיד.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638" b="-9638"/>
            </a:stretch>
          </a:blipFill>
        </p:spPr>
        <p:txBody>
          <a:bodyPr/>
          <a:lstStyle/>
          <a:p>
            <a:endParaRPr lang="he-IL"/>
          </a:p>
        </p:txBody>
      </p:sp>
      <p:grpSp>
        <p:nvGrpSpPr>
          <p:cNvPr id="3" name="Group 3"/>
          <p:cNvGrpSpPr/>
          <p:nvPr/>
        </p:nvGrpSpPr>
        <p:grpSpPr>
          <a:xfrm>
            <a:off x="0" y="0"/>
            <a:ext cx="18288000" cy="10176765"/>
            <a:chOff x="0" y="0"/>
            <a:chExt cx="6812038" cy="3790711"/>
          </a:xfrm>
        </p:grpSpPr>
        <p:sp>
          <p:nvSpPr>
            <p:cNvPr id="4" name="Freeform 4"/>
            <p:cNvSpPr/>
            <p:nvPr/>
          </p:nvSpPr>
          <p:spPr>
            <a:xfrm>
              <a:off x="0" y="0"/>
              <a:ext cx="6812038" cy="3790710"/>
            </a:xfrm>
            <a:custGeom>
              <a:avLst/>
              <a:gdLst/>
              <a:ahLst/>
              <a:cxnLst/>
              <a:rect l="l" t="t" r="r" b="b"/>
              <a:pathLst>
                <a:path w="6812038" h="3790710">
                  <a:moveTo>
                    <a:pt x="0" y="0"/>
                  </a:moveTo>
                  <a:lnTo>
                    <a:pt x="6812038" y="0"/>
                  </a:lnTo>
                  <a:lnTo>
                    <a:pt x="6812038" y="3790710"/>
                  </a:lnTo>
                  <a:lnTo>
                    <a:pt x="0" y="3790710"/>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5" name="TextBox 5"/>
            <p:cNvSpPr txBox="1"/>
            <p:nvPr/>
          </p:nvSpPr>
          <p:spPr>
            <a:xfrm>
              <a:off x="0" y="-28575"/>
              <a:ext cx="6812038" cy="3819286"/>
            </a:xfrm>
            <a:prstGeom prst="rect">
              <a:avLst/>
            </a:prstGeom>
          </p:spPr>
          <p:txBody>
            <a:bodyPr lIns="48876" tIns="48876" rIns="48876" bIns="48876" rtlCol="0" anchor="ctr"/>
            <a:lstStyle/>
            <a:p>
              <a:pPr algn="ctr">
                <a:lnSpc>
                  <a:spcPts val="1885"/>
                </a:lnSpc>
              </a:pPr>
              <a:endParaRPr/>
            </a:p>
          </p:txBody>
        </p:sp>
      </p:grpSp>
      <p:sp>
        <p:nvSpPr>
          <p:cNvPr id="6" name="Freeform 6"/>
          <p:cNvSpPr/>
          <p:nvPr/>
        </p:nvSpPr>
        <p:spPr>
          <a:xfrm>
            <a:off x="7522364" y="1424389"/>
            <a:ext cx="3970150" cy="8752376"/>
          </a:xfrm>
          <a:custGeom>
            <a:avLst/>
            <a:gdLst/>
            <a:ahLst/>
            <a:cxnLst/>
            <a:rect l="l" t="t" r="r" b="b"/>
            <a:pathLst>
              <a:path w="3970150" h="8752376">
                <a:moveTo>
                  <a:pt x="0" y="0"/>
                </a:moveTo>
                <a:lnTo>
                  <a:pt x="3970150" y="0"/>
                </a:lnTo>
                <a:lnTo>
                  <a:pt x="3970150" y="8752376"/>
                </a:lnTo>
                <a:lnTo>
                  <a:pt x="0" y="8752376"/>
                </a:lnTo>
                <a:lnTo>
                  <a:pt x="0" y="0"/>
                </a:lnTo>
                <a:close/>
              </a:path>
            </a:pathLst>
          </a:custGeom>
          <a:blipFill>
            <a:blip r:embed="rId3"/>
            <a:stretch>
              <a:fillRect/>
            </a:stretch>
          </a:blipFill>
        </p:spPr>
        <p:txBody>
          <a:bodyPr/>
          <a:lstStyle/>
          <a:p>
            <a:endParaRPr lang="he-IL"/>
          </a:p>
        </p:txBody>
      </p:sp>
      <p:sp>
        <p:nvSpPr>
          <p:cNvPr id="7" name="Freeform 7"/>
          <p:cNvSpPr/>
          <p:nvPr/>
        </p:nvSpPr>
        <p:spPr>
          <a:xfrm>
            <a:off x="1624522" y="1424389"/>
            <a:ext cx="4399568" cy="8509595"/>
          </a:xfrm>
          <a:custGeom>
            <a:avLst/>
            <a:gdLst/>
            <a:ahLst/>
            <a:cxnLst/>
            <a:rect l="l" t="t" r="r" b="b"/>
            <a:pathLst>
              <a:path w="4399568" h="8509595">
                <a:moveTo>
                  <a:pt x="0" y="0"/>
                </a:moveTo>
                <a:lnTo>
                  <a:pt x="4399567" y="0"/>
                </a:lnTo>
                <a:lnTo>
                  <a:pt x="4399567" y="8509595"/>
                </a:lnTo>
                <a:lnTo>
                  <a:pt x="0" y="8509595"/>
                </a:lnTo>
                <a:lnTo>
                  <a:pt x="0" y="0"/>
                </a:lnTo>
                <a:close/>
              </a:path>
            </a:pathLst>
          </a:custGeom>
          <a:blipFill>
            <a:blip r:embed="rId4"/>
            <a:stretch>
              <a:fillRect l="-17851" r="-7386"/>
            </a:stretch>
          </a:blipFill>
        </p:spPr>
        <p:txBody>
          <a:bodyPr/>
          <a:lstStyle/>
          <a:p>
            <a:endParaRPr lang="he-IL"/>
          </a:p>
        </p:txBody>
      </p:sp>
      <p:sp>
        <p:nvSpPr>
          <p:cNvPr id="8" name="TextBox 8"/>
          <p:cNvSpPr txBox="1"/>
          <p:nvPr/>
        </p:nvSpPr>
        <p:spPr>
          <a:xfrm>
            <a:off x="243745" y="164561"/>
            <a:ext cx="17204688" cy="1259829"/>
          </a:xfrm>
          <a:prstGeom prst="rect">
            <a:avLst/>
          </a:prstGeom>
        </p:spPr>
        <p:txBody>
          <a:bodyPr lIns="0" tIns="0" rIns="0" bIns="0" rtlCol="0" anchor="t">
            <a:spAutoFit/>
          </a:bodyPr>
          <a:lstStyle/>
          <a:p>
            <a:pPr algn="ctr">
              <a:lnSpc>
                <a:spcPts val="10360"/>
              </a:lnSpc>
            </a:pPr>
            <a:r>
              <a:rPr lang="en-US" sz="7400" b="1">
                <a:solidFill>
                  <a:srgbClr val="FFFFFF"/>
                </a:solidFill>
                <a:latin typeface="Canva Sans Bold"/>
                <a:ea typeface="Canva Sans Bold"/>
                <a:cs typeface="Canva Sans Bold"/>
                <a:sym typeface="Canva Sans Bold"/>
              </a:rPr>
              <a:t>SENSORS USED IN THE APPLICATION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EE203-853C-EAE0-AD17-94D298F4B63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1717B99-48A5-42B0-2D6D-25ADDD7BFA6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638" b="-9638"/>
            </a:stretch>
          </a:blipFill>
        </p:spPr>
        <p:txBody>
          <a:bodyPr/>
          <a:lstStyle/>
          <a:p>
            <a:endParaRPr lang="he-IL"/>
          </a:p>
        </p:txBody>
      </p:sp>
      <p:grpSp>
        <p:nvGrpSpPr>
          <p:cNvPr id="3" name="Group 3">
            <a:extLst>
              <a:ext uri="{FF2B5EF4-FFF2-40B4-BE49-F238E27FC236}">
                <a16:creationId xmlns:a16="http://schemas.microsoft.com/office/drawing/2014/main" id="{C9E195C8-9973-0F07-C8FC-09426E3A968C}"/>
              </a:ext>
            </a:extLst>
          </p:cNvPr>
          <p:cNvGrpSpPr/>
          <p:nvPr/>
        </p:nvGrpSpPr>
        <p:grpSpPr>
          <a:xfrm>
            <a:off x="0" y="0"/>
            <a:ext cx="18288000" cy="10176765"/>
            <a:chOff x="0" y="0"/>
            <a:chExt cx="6812038" cy="3790711"/>
          </a:xfrm>
        </p:grpSpPr>
        <p:sp>
          <p:nvSpPr>
            <p:cNvPr id="4" name="Freeform 4">
              <a:extLst>
                <a:ext uri="{FF2B5EF4-FFF2-40B4-BE49-F238E27FC236}">
                  <a16:creationId xmlns:a16="http://schemas.microsoft.com/office/drawing/2014/main" id="{C78AEC12-2D73-C1D0-3963-CC30CB59F428}"/>
                </a:ext>
              </a:extLst>
            </p:cNvPr>
            <p:cNvSpPr/>
            <p:nvPr/>
          </p:nvSpPr>
          <p:spPr>
            <a:xfrm>
              <a:off x="0" y="0"/>
              <a:ext cx="6812038" cy="3790710"/>
            </a:xfrm>
            <a:custGeom>
              <a:avLst/>
              <a:gdLst/>
              <a:ahLst/>
              <a:cxnLst/>
              <a:rect l="l" t="t" r="r" b="b"/>
              <a:pathLst>
                <a:path w="6812038" h="3790710">
                  <a:moveTo>
                    <a:pt x="0" y="0"/>
                  </a:moveTo>
                  <a:lnTo>
                    <a:pt x="6812038" y="0"/>
                  </a:lnTo>
                  <a:lnTo>
                    <a:pt x="6812038" y="3790710"/>
                  </a:lnTo>
                  <a:lnTo>
                    <a:pt x="0" y="3790710"/>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5" name="TextBox 5">
              <a:extLst>
                <a:ext uri="{FF2B5EF4-FFF2-40B4-BE49-F238E27FC236}">
                  <a16:creationId xmlns:a16="http://schemas.microsoft.com/office/drawing/2014/main" id="{2D4E3F03-A62D-77A7-995D-DC9E4EDBD8F2}"/>
                </a:ext>
              </a:extLst>
            </p:cNvPr>
            <p:cNvSpPr txBox="1"/>
            <p:nvPr/>
          </p:nvSpPr>
          <p:spPr>
            <a:xfrm>
              <a:off x="0" y="-28575"/>
              <a:ext cx="6812038" cy="3819286"/>
            </a:xfrm>
            <a:prstGeom prst="rect">
              <a:avLst/>
            </a:prstGeom>
          </p:spPr>
          <p:txBody>
            <a:bodyPr lIns="48876" tIns="48876" rIns="48876" bIns="48876" rtlCol="0" anchor="ctr"/>
            <a:lstStyle/>
            <a:p>
              <a:pPr algn="ctr">
                <a:lnSpc>
                  <a:spcPts val="1885"/>
                </a:lnSpc>
              </a:pPr>
              <a:endParaRPr/>
            </a:p>
          </p:txBody>
        </p:sp>
      </p:grpSp>
      <p:sp>
        <p:nvSpPr>
          <p:cNvPr id="8" name="TextBox 8">
            <a:extLst>
              <a:ext uri="{FF2B5EF4-FFF2-40B4-BE49-F238E27FC236}">
                <a16:creationId xmlns:a16="http://schemas.microsoft.com/office/drawing/2014/main" id="{7CCD46AB-B762-33D4-A971-7A6070C51911}"/>
              </a:ext>
            </a:extLst>
          </p:cNvPr>
          <p:cNvSpPr txBox="1"/>
          <p:nvPr/>
        </p:nvSpPr>
        <p:spPr>
          <a:xfrm>
            <a:off x="243745" y="164561"/>
            <a:ext cx="17204688" cy="1259829"/>
          </a:xfrm>
          <a:prstGeom prst="rect">
            <a:avLst/>
          </a:prstGeom>
        </p:spPr>
        <p:txBody>
          <a:bodyPr lIns="0" tIns="0" rIns="0" bIns="0" rtlCol="0" anchor="t">
            <a:spAutoFit/>
          </a:bodyPr>
          <a:lstStyle/>
          <a:p>
            <a:pPr algn="ctr">
              <a:lnSpc>
                <a:spcPts val="10360"/>
              </a:lnSpc>
            </a:pPr>
            <a:r>
              <a:rPr lang="en-US" sz="7400" b="1" dirty="0">
                <a:solidFill>
                  <a:srgbClr val="FFFFFF"/>
                </a:solidFill>
                <a:latin typeface="Canva Sans Bold"/>
                <a:ea typeface="Canva Sans Bold"/>
                <a:cs typeface="Canva Sans Bold"/>
                <a:sym typeface="Canva Sans Bold"/>
              </a:rPr>
              <a:t>Body stats: </a:t>
            </a:r>
          </a:p>
        </p:txBody>
      </p:sp>
      <p:pic>
        <p:nvPicPr>
          <p:cNvPr id="10" name="Picture 9" descr="A screen shot of a phone&#10;&#10;AI-generated content may be incorrect.">
            <a:extLst>
              <a:ext uri="{FF2B5EF4-FFF2-40B4-BE49-F238E27FC236}">
                <a16:creationId xmlns:a16="http://schemas.microsoft.com/office/drawing/2014/main" id="{C0B2E113-A6A9-F0ED-5E4E-28F26CD82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143" y="1408675"/>
            <a:ext cx="4732000" cy="8823208"/>
          </a:xfrm>
          <a:prstGeom prst="rect">
            <a:avLst/>
          </a:prstGeom>
        </p:spPr>
      </p:pic>
      <p:pic>
        <p:nvPicPr>
          <p:cNvPr id="16" name="Picture 15" descr="A screenshot of a cell phone&#10;&#10;AI-generated content may be incorrect.">
            <a:extLst>
              <a:ext uri="{FF2B5EF4-FFF2-40B4-BE49-F238E27FC236}">
                <a16:creationId xmlns:a16="http://schemas.microsoft.com/office/drawing/2014/main" id="{6CD2BAD9-8B83-5AE6-3C7A-321FAB85F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1710" y="1588951"/>
            <a:ext cx="4243439" cy="8562654"/>
          </a:xfrm>
          <a:prstGeom prst="rect">
            <a:avLst/>
          </a:prstGeom>
        </p:spPr>
      </p:pic>
    </p:spTree>
    <p:extLst>
      <p:ext uri="{BB962C8B-B14F-4D97-AF65-F5344CB8AC3E}">
        <p14:creationId xmlns:p14="http://schemas.microsoft.com/office/powerpoint/2010/main" val="2743896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12584"/>
            <a:ext cx="18288000" cy="10299584"/>
            <a:chOff x="0" y="0"/>
            <a:chExt cx="6812038" cy="3836459"/>
          </a:xfrm>
        </p:grpSpPr>
        <p:sp>
          <p:nvSpPr>
            <p:cNvPr id="3" name="Freeform 3"/>
            <p:cNvSpPr/>
            <p:nvPr/>
          </p:nvSpPr>
          <p:spPr>
            <a:xfrm>
              <a:off x="0" y="0"/>
              <a:ext cx="6812038" cy="3836459"/>
            </a:xfrm>
            <a:custGeom>
              <a:avLst/>
              <a:gdLst/>
              <a:ahLst/>
              <a:cxnLst/>
              <a:rect l="l" t="t" r="r" b="b"/>
              <a:pathLst>
                <a:path w="6812038" h="3836459">
                  <a:moveTo>
                    <a:pt x="0" y="0"/>
                  </a:moveTo>
                  <a:lnTo>
                    <a:pt x="6812038" y="0"/>
                  </a:lnTo>
                  <a:lnTo>
                    <a:pt x="6812038" y="3836459"/>
                  </a:lnTo>
                  <a:lnTo>
                    <a:pt x="0" y="3836459"/>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4" name="TextBox 4"/>
            <p:cNvSpPr txBox="1"/>
            <p:nvPr/>
          </p:nvSpPr>
          <p:spPr>
            <a:xfrm>
              <a:off x="0" y="-28575"/>
              <a:ext cx="6812038" cy="3865034"/>
            </a:xfrm>
            <a:prstGeom prst="rect">
              <a:avLst/>
            </a:prstGeom>
          </p:spPr>
          <p:txBody>
            <a:bodyPr lIns="48876" tIns="48876" rIns="48876" bIns="48876" rtlCol="0" anchor="ctr"/>
            <a:lstStyle/>
            <a:p>
              <a:pPr algn="ctr">
                <a:lnSpc>
                  <a:spcPts val="1885"/>
                </a:lnSpc>
              </a:pPr>
              <a:endParaRPr/>
            </a:p>
          </p:txBody>
        </p:sp>
      </p:grpSp>
      <p:sp>
        <p:nvSpPr>
          <p:cNvPr id="5" name="Freeform 5"/>
          <p:cNvSpPr/>
          <p:nvPr/>
        </p:nvSpPr>
        <p:spPr>
          <a:xfrm>
            <a:off x="2392832" y="2069102"/>
            <a:ext cx="4001695" cy="7628847"/>
          </a:xfrm>
          <a:custGeom>
            <a:avLst/>
            <a:gdLst/>
            <a:ahLst/>
            <a:cxnLst/>
            <a:rect l="l" t="t" r="r" b="b"/>
            <a:pathLst>
              <a:path w="4001695" h="7628847">
                <a:moveTo>
                  <a:pt x="0" y="0"/>
                </a:moveTo>
                <a:lnTo>
                  <a:pt x="4001695" y="0"/>
                </a:lnTo>
                <a:lnTo>
                  <a:pt x="4001695" y="7628847"/>
                </a:lnTo>
                <a:lnTo>
                  <a:pt x="0" y="7628847"/>
                </a:lnTo>
                <a:lnTo>
                  <a:pt x="0" y="0"/>
                </a:lnTo>
                <a:close/>
              </a:path>
            </a:pathLst>
          </a:custGeom>
          <a:blipFill>
            <a:blip r:embed="rId2"/>
            <a:stretch>
              <a:fillRect/>
            </a:stretch>
          </a:blipFill>
        </p:spPr>
        <p:txBody>
          <a:bodyPr/>
          <a:lstStyle/>
          <a:p>
            <a:endParaRPr lang="he-IL"/>
          </a:p>
        </p:txBody>
      </p:sp>
      <p:sp>
        <p:nvSpPr>
          <p:cNvPr id="6" name="Freeform 6"/>
          <p:cNvSpPr/>
          <p:nvPr/>
        </p:nvSpPr>
        <p:spPr>
          <a:xfrm>
            <a:off x="7008566" y="2067200"/>
            <a:ext cx="4270869" cy="7630749"/>
          </a:xfrm>
          <a:custGeom>
            <a:avLst/>
            <a:gdLst/>
            <a:ahLst/>
            <a:cxnLst/>
            <a:rect l="l" t="t" r="r" b="b"/>
            <a:pathLst>
              <a:path w="4270869" h="7630749">
                <a:moveTo>
                  <a:pt x="0" y="0"/>
                </a:moveTo>
                <a:lnTo>
                  <a:pt x="4270868" y="0"/>
                </a:lnTo>
                <a:lnTo>
                  <a:pt x="4270868" y="7630749"/>
                </a:lnTo>
                <a:lnTo>
                  <a:pt x="0" y="7630749"/>
                </a:lnTo>
                <a:lnTo>
                  <a:pt x="0" y="0"/>
                </a:lnTo>
                <a:close/>
              </a:path>
            </a:pathLst>
          </a:custGeom>
          <a:blipFill>
            <a:blip r:embed="rId3"/>
            <a:stretch>
              <a:fillRect/>
            </a:stretch>
          </a:blipFill>
        </p:spPr>
        <p:txBody>
          <a:bodyPr/>
          <a:lstStyle/>
          <a:p>
            <a:endParaRPr lang="he-IL"/>
          </a:p>
        </p:txBody>
      </p:sp>
      <p:sp>
        <p:nvSpPr>
          <p:cNvPr id="7" name="Freeform 7"/>
          <p:cNvSpPr/>
          <p:nvPr/>
        </p:nvSpPr>
        <p:spPr>
          <a:xfrm>
            <a:off x="11889034" y="2067200"/>
            <a:ext cx="4057587" cy="8217898"/>
          </a:xfrm>
          <a:custGeom>
            <a:avLst/>
            <a:gdLst/>
            <a:ahLst/>
            <a:cxnLst/>
            <a:rect l="l" t="t" r="r" b="b"/>
            <a:pathLst>
              <a:path w="4057587" h="8217898">
                <a:moveTo>
                  <a:pt x="0" y="0"/>
                </a:moveTo>
                <a:lnTo>
                  <a:pt x="4057588" y="0"/>
                </a:lnTo>
                <a:lnTo>
                  <a:pt x="4057588" y="8217898"/>
                </a:lnTo>
                <a:lnTo>
                  <a:pt x="0" y="8217898"/>
                </a:lnTo>
                <a:lnTo>
                  <a:pt x="0" y="0"/>
                </a:lnTo>
                <a:close/>
              </a:path>
            </a:pathLst>
          </a:custGeom>
          <a:blipFill>
            <a:blip r:embed="rId4"/>
            <a:stretch>
              <a:fillRect/>
            </a:stretch>
          </a:blipFill>
        </p:spPr>
        <p:txBody>
          <a:bodyPr/>
          <a:lstStyle/>
          <a:p>
            <a:endParaRPr lang="he-IL"/>
          </a:p>
        </p:txBody>
      </p:sp>
      <p:sp>
        <p:nvSpPr>
          <p:cNvPr id="8" name="TextBox 8"/>
          <p:cNvSpPr txBox="1"/>
          <p:nvPr/>
        </p:nvSpPr>
        <p:spPr>
          <a:xfrm>
            <a:off x="1028700" y="601620"/>
            <a:ext cx="16653134" cy="1043255"/>
          </a:xfrm>
          <a:prstGeom prst="rect">
            <a:avLst/>
          </a:prstGeom>
        </p:spPr>
        <p:txBody>
          <a:bodyPr lIns="0" tIns="0" rIns="0" bIns="0" rtlCol="0" anchor="t">
            <a:spAutoFit/>
          </a:bodyPr>
          <a:lstStyle/>
          <a:p>
            <a:pPr algn="l">
              <a:lnSpc>
                <a:spcPts val="7523"/>
              </a:lnSpc>
            </a:pPr>
            <a:r>
              <a:rPr lang="en-US" sz="8177" b="1" i="1" spc="866">
                <a:solidFill>
                  <a:srgbClr val="FDFEFE"/>
                </a:solidFill>
                <a:latin typeface="Roboto Condensed Bold Italics"/>
                <a:ea typeface="Roboto Condensed Bold Italics"/>
                <a:cs typeface="Roboto Condensed Bold Italics"/>
                <a:sym typeface="Roboto Condensed Bold Italics"/>
              </a:rPr>
              <a:t>ACTIVITY PROCESSES:</a:t>
            </a:r>
          </a:p>
        </p:txBody>
      </p:sp>
      <p:sp>
        <p:nvSpPr>
          <p:cNvPr id="9" name="TextBox 9"/>
          <p:cNvSpPr txBox="1"/>
          <p:nvPr/>
        </p:nvSpPr>
        <p:spPr>
          <a:xfrm>
            <a:off x="0" y="1436696"/>
            <a:ext cx="3920802" cy="630504"/>
          </a:xfrm>
          <a:prstGeom prst="rect">
            <a:avLst/>
          </a:prstGeom>
        </p:spPr>
        <p:txBody>
          <a:bodyPr lIns="0" tIns="0" rIns="0" bIns="0" rtlCol="0" anchor="t">
            <a:spAutoFit/>
          </a:bodyPr>
          <a:lstStyle/>
          <a:p>
            <a:pPr algn="l">
              <a:lnSpc>
                <a:spcPts val="5147"/>
              </a:lnSpc>
            </a:pPr>
            <a:r>
              <a:rPr lang="en-US" sz="3677" b="1">
                <a:solidFill>
                  <a:srgbClr val="FDFEFE"/>
                </a:solidFill>
                <a:latin typeface="Roboto Condensed Bold"/>
                <a:ea typeface="Roboto Condensed Bold"/>
                <a:cs typeface="Roboto Condensed Bold"/>
                <a:sym typeface="Roboto Condensed Bold"/>
              </a:rPr>
              <a:t>Enrollment process: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12584"/>
            <a:ext cx="18288000" cy="10299584"/>
            <a:chOff x="0" y="0"/>
            <a:chExt cx="6812038" cy="3836459"/>
          </a:xfrm>
        </p:grpSpPr>
        <p:sp>
          <p:nvSpPr>
            <p:cNvPr id="3" name="Freeform 3"/>
            <p:cNvSpPr/>
            <p:nvPr/>
          </p:nvSpPr>
          <p:spPr>
            <a:xfrm>
              <a:off x="0" y="0"/>
              <a:ext cx="6812038" cy="3836459"/>
            </a:xfrm>
            <a:custGeom>
              <a:avLst/>
              <a:gdLst/>
              <a:ahLst/>
              <a:cxnLst/>
              <a:rect l="l" t="t" r="r" b="b"/>
              <a:pathLst>
                <a:path w="6812038" h="3836459">
                  <a:moveTo>
                    <a:pt x="0" y="0"/>
                  </a:moveTo>
                  <a:lnTo>
                    <a:pt x="6812038" y="0"/>
                  </a:lnTo>
                  <a:lnTo>
                    <a:pt x="6812038" y="3836459"/>
                  </a:lnTo>
                  <a:lnTo>
                    <a:pt x="0" y="3836459"/>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4" name="TextBox 4"/>
            <p:cNvSpPr txBox="1"/>
            <p:nvPr/>
          </p:nvSpPr>
          <p:spPr>
            <a:xfrm>
              <a:off x="0" y="-28575"/>
              <a:ext cx="6812038" cy="3865034"/>
            </a:xfrm>
            <a:prstGeom prst="rect">
              <a:avLst/>
            </a:prstGeom>
          </p:spPr>
          <p:txBody>
            <a:bodyPr lIns="48876" tIns="48876" rIns="48876" bIns="48876" rtlCol="0" anchor="ctr"/>
            <a:lstStyle/>
            <a:p>
              <a:pPr algn="ctr">
                <a:lnSpc>
                  <a:spcPts val="1885"/>
                </a:lnSpc>
              </a:pPr>
              <a:endParaRPr/>
            </a:p>
          </p:txBody>
        </p:sp>
      </p:grpSp>
      <p:sp>
        <p:nvSpPr>
          <p:cNvPr id="5" name="Freeform 5"/>
          <p:cNvSpPr/>
          <p:nvPr/>
        </p:nvSpPr>
        <p:spPr>
          <a:xfrm>
            <a:off x="4125008" y="1644876"/>
            <a:ext cx="3690922" cy="8283363"/>
          </a:xfrm>
          <a:custGeom>
            <a:avLst/>
            <a:gdLst/>
            <a:ahLst/>
            <a:cxnLst/>
            <a:rect l="l" t="t" r="r" b="b"/>
            <a:pathLst>
              <a:path w="3690922" h="8283363">
                <a:moveTo>
                  <a:pt x="0" y="0"/>
                </a:moveTo>
                <a:lnTo>
                  <a:pt x="3690922" y="0"/>
                </a:lnTo>
                <a:lnTo>
                  <a:pt x="3690922" y="8283363"/>
                </a:lnTo>
                <a:lnTo>
                  <a:pt x="0" y="8283363"/>
                </a:lnTo>
                <a:lnTo>
                  <a:pt x="0" y="0"/>
                </a:lnTo>
                <a:close/>
              </a:path>
            </a:pathLst>
          </a:custGeom>
          <a:blipFill>
            <a:blip r:embed="rId2"/>
            <a:stretch>
              <a:fillRect/>
            </a:stretch>
          </a:blipFill>
        </p:spPr>
        <p:txBody>
          <a:bodyPr/>
          <a:lstStyle/>
          <a:p>
            <a:endParaRPr lang="he-IL"/>
          </a:p>
        </p:txBody>
      </p:sp>
      <p:sp>
        <p:nvSpPr>
          <p:cNvPr id="6" name="Freeform 6"/>
          <p:cNvSpPr/>
          <p:nvPr/>
        </p:nvSpPr>
        <p:spPr>
          <a:xfrm>
            <a:off x="8155668" y="1644876"/>
            <a:ext cx="4513005" cy="8283363"/>
          </a:xfrm>
          <a:custGeom>
            <a:avLst/>
            <a:gdLst/>
            <a:ahLst/>
            <a:cxnLst/>
            <a:rect l="l" t="t" r="r" b="b"/>
            <a:pathLst>
              <a:path w="4513005" h="8283363">
                <a:moveTo>
                  <a:pt x="0" y="0"/>
                </a:moveTo>
                <a:lnTo>
                  <a:pt x="4513005" y="0"/>
                </a:lnTo>
                <a:lnTo>
                  <a:pt x="4513005" y="8283363"/>
                </a:lnTo>
                <a:lnTo>
                  <a:pt x="0" y="8283363"/>
                </a:lnTo>
                <a:lnTo>
                  <a:pt x="0" y="0"/>
                </a:lnTo>
                <a:close/>
              </a:path>
            </a:pathLst>
          </a:custGeom>
          <a:blipFill>
            <a:blip r:embed="rId3"/>
            <a:stretch>
              <a:fillRect/>
            </a:stretch>
          </a:blipFill>
        </p:spPr>
        <p:txBody>
          <a:bodyPr/>
          <a:lstStyle/>
          <a:p>
            <a:endParaRPr lang="he-IL"/>
          </a:p>
        </p:txBody>
      </p:sp>
      <p:sp>
        <p:nvSpPr>
          <p:cNvPr id="7" name="Freeform 7"/>
          <p:cNvSpPr/>
          <p:nvPr/>
        </p:nvSpPr>
        <p:spPr>
          <a:xfrm>
            <a:off x="13198805" y="1644876"/>
            <a:ext cx="4483029" cy="8283363"/>
          </a:xfrm>
          <a:custGeom>
            <a:avLst/>
            <a:gdLst/>
            <a:ahLst/>
            <a:cxnLst/>
            <a:rect l="l" t="t" r="r" b="b"/>
            <a:pathLst>
              <a:path w="4483029" h="8283363">
                <a:moveTo>
                  <a:pt x="0" y="0"/>
                </a:moveTo>
                <a:lnTo>
                  <a:pt x="4483029" y="0"/>
                </a:lnTo>
                <a:lnTo>
                  <a:pt x="4483029" y="8283363"/>
                </a:lnTo>
                <a:lnTo>
                  <a:pt x="0" y="8283363"/>
                </a:lnTo>
                <a:lnTo>
                  <a:pt x="0" y="0"/>
                </a:lnTo>
                <a:close/>
              </a:path>
            </a:pathLst>
          </a:custGeom>
          <a:blipFill>
            <a:blip r:embed="rId4"/>
            <a:stretch>
              <a:fillRect/>
            </a:stretch>
          </a:blipFill>
        </p:spPr>
        <p:txBody>
          <a:bodyPr/>
          <a:lstStyle/>
          <a:p>
            <a:endParaRPr lang="he-IL"/>
          </a:p>
        </p:txBody>
      </p:sp>
      <p:sp>
        <p:nvSpPr>
          <p:cNvPr id="8" name="TextBox 8"/>
          <p:cNvSpPr txBox="1"/>
          <p:nvPr/>
        </p:nvSpPr>
        <p:spPr>
          <a:xfrm>
            <a:off x="1028700" y="601620"/>
            <a:ext cx="16653134" cy="1043255"/>
          </a:xfrm>
          <a:prstGeom prst="rect">
            <a:avLst/>
          </a:prstGeom>
        </p:spPr>
        <p:txBody>
          <a:bodyPr lIns="0" tIns="0" rIns="0" bIns="0" rtlCol="0" anchor="t">
            <a:spAutoFit/>
          </a:bodyPr>
          <a:lstStyle/>
          <a:p>
            <a:pPr algn="l">
              <a:lnSpc>
                <a:spcPts val="7523"/>
              </a:lnSpc>
            </a:pPr>
            <a:r>
              <a:rPr lang="en-US" sz="8177" b="1" i="1" spc="866">
                <a:solidFill>
                  <a:srgbClr val="FDFEFE"/>
                </a:solidFill>
                <a:latin typeface="Roboto Condensed Bold Italics"/>
                <a:ea typeface="Roboto Condensed Bold Italics"/>
                <a:cs typeface="Roboto Condensed Bold Italics"/>
                <a:sym typeface="Roboto Condensed Bold Italics"/>
              </a:rPr>
              <a:t>ACTIVITY PROCESSES:</a:t>
            </a:r>
          </a:p>
        </p:txBody>
      </p:sp>
      <p:sp>
        <p:nvSpPr>
          <p:cNvPr id="9" name="TextBox 9"/>
          <p:cNvSpPr txBox="1"/>
          <p:nvPr/>
        </p:nvSpPr>
        <p:spPr>
          <a:xfrm>
            <a:off x="255106" y="1650285"/>
            <a:ext cx="16866381" cy="630504"/>
          </a:xfrm>
          <a:prstGeom prst="rect">
            <a:avLst/>
          </a:prstGeom>
        </p:spPr>
        <p:txBody>
          <a:bodyPr lIns="0" tIns="0" rIns="0" bIns="0" rtlCol="0" anchor="t">
            <a:spAutoFit/>
          </a:bodyPr>
          <a:lstStyle/>
          <a:p>
            <a:pPr algn="l">
              <a:lnSpc>
                <a:spcPts val="5147"/>
              </a:lnSpc>
            </a:pPr>
            <a:r>
              <a:rPr lang="en-US" sz="3677">
                <a:solidFill>
                  <a:srgbClr val="FDFEFE"/>
                </a:solidFill>
                <a:latin typeface="Roboto Condensed"/>
                <a:ea typeface="Roboto Condensed"/>
                <a:cs typeface="Roboto Condensed"/>
                <a:sym typeface="Roboto Condensed"/>
              </a:rPr>
              <a:t>Enrollment process: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12584"/>
            <a:ext cx="18288000" cy="10299584"/>
            <a:chOff x="0" y="0"/>
            <a:chExt cx="6812038" cy="3836459"/>
          </a:xfrm>
        </p:grpSpPr>
        <p:sp>
          <p:nvSpPr>
            <p:cNvPr id="3" name="Freeform 3"/>
            <p:cNvSpPr/>
            <p:nvPr/>
          </p:nvSpPr>
          <p:spPr>
            <a:xfrm>
              <a:off x="0" y="0"/>
              <a:ext cx="6812038" cy="3836459"/>
            </a:xfrm>
            <a:custGeom>
              <a:avLst/>
              <a:gdLst/>
              <a:ahLst/>
              <a:cxnLst/>
              <a:rect l="l" t="t" r="r" b="b"/>
              <a:pathLst>
                <a:path w="6812038" h="3836459">
                  <a:moveTo>
                    <a:pt x="0" y="0"/>
                  </a:moveTo>
                  <a:lnTo>
                    <a:pt x="6812038" y="0"/>
                  </a:lnTo>
                  <a:lnTo>
                    <a:pt x="6812038" y="3836459"/>
                  </a:lnTo>
                  <a:lnTo>
                    <a:pt x="0" y="3836459"/>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4" name="TextBox 4"/>
            <p:cNvSpPr txBox="1"/>
            <p:nvPr/>
          </p:nvSpPr>
          <p:spPr>
            <a:xfrm>
              <a:off x="0" y="-28575"/>
              <a:ext cx="6812038" cy="3865034"/>
            </a:xfrm>
            <a:prstGeom prst="rect">
              <a:avLst/>
            </a:prstGeom>
          </p:spPr>
          <p:txBody>
            <a:bodyPr lIns="48876" tIns="48876" rIns="48876" bIns="48876" rtlCol="0" anchor="ctr"/>
            <a:lstStyle/>
            <a:p>
              <a:pPr algn="ctr">
                <a:lnSpc>
                  <a:spcPts val="1885"/>
                </a:lnSpc>
              </a:pPr>
              <a:endParaRPr/>
            </a:p>
          </p:txBody>
        </p:sp>
      </p:grpSp>
      <p:sp>
        <p:nvSpPr>
          <p:cNvPr id="5" name="Freeform 5"/>
          <p:cNvSpPr/>
          <p:nvPr/>
        </p:nvSpPr>
        <p:spPr>
          <a:xfrm>
            <a:off x="1028700" y="2366514"/>
            <a:ext cx="3762428" cy="7727312"/>
          </a:xfrm>
          <a:custGeom>
            <a:avLst/>
            <a:gdLst/>
            <a:ahLst/>
            <a:cxnLst/>
            <a:rect l="l" t="t" r="r" b="b"/>
            <a:pathLst>
              <a:path w="3762428" h="7727312">
                <a:moveTo>
                  <a:pt x="0" y="0"/>
                </a:moveTo>
                <a:lnTo>
                  <a:pt x="3762428" y="0"/>
                </a:lnTo>
                <a:lnTo>
                  <a:pt x="3762428" y="7727311"/>
                </a:lnTo>
                <a:lnTo>
                  <a:pt x="0" y="7727311"/>
                </a:lnTo>
                <a:lnTo>
                  <a:pt x="0" y="0"/>
                </a:lnTo>
                <a:close/>
              </a:path>
            </a:pathLst>
          </a:custGeom>
          <a:blipFill>
            <a:blip r:embed="rId2"/>
            <a:stretch>
              <a:fillRect t="-2770" b="-2770"/>
            </a:stretch>
          </a:blipFill>
        </p:spPr>
        <p:txBody>
          <a:bodyPr/>
          <a:lstStyle/>
          <a:p>
            <a:endParaRPr lang="he-IL"/>
          </a:p>
        </p:txBody>
      </p:sp>
      <p:sp>
        <p:nvSpPr>
          <p:cNvPr id="6" name="Freeform 6"/>
          <p:cNvSpPr/>
          <p:nvPr/>
        </p:nvSpPr>
        <p:spPr>
          <a:xfrm>
            <a:off x="4791128" y="2366514"/>
            <a:ext cx="13496872" cy="6977511"/>
          </a:xfrm>
          <a:custGeom>
            <a:avLst/>
            <a:gdLst/>
            <a:ahLst/>
            <a:cxnLst/>
            <a:rect l="l" t="t" r="r" b="b"/>
            <a:pathLst>
              <a:path w="13496872" h="6977511">
                <a:moveTo>
                  <a:pt x="0" y="0"/>
                </a:moveTo>
                <a:lnTo>
                  <a:pt x="13496872" y="0"/>
                </a:lnTo>
                <a:lnTo>
                  <a:pt x="13496872" y="6977511"/>
                </a:lnTo>
                <a:lnTo>
                  <a:pt x="0" y="6977511"/>
                </a:lnTo>
                <a:lnTo>
                  <a:pt x="0" y="0"/>
                </a:lnTo>
                <a:close/>
              </a:path>
            </a:pathLst>
          </a:custGeom>
          <a:blipFill>
            <a:blip r:embed="rId3"/>
            <a:stretch>
              <a:fillRect l="-3156" r="-5895" b="-10745"/>
            </a:stretch>
          </a:blipFill>
        </p:spPr>
        <p:txBody>
          <a:bodyPr/>
          <a:lstStyle/>
          <a:p>
            <a:endParaRPr lang="he-IL"/>
          </a:p>
        </p:txBody>
      </p:sp>
      <p:sp>
        <p:nvSpPr>
          <p:cNvPr id="7" name="TextBox 7"/>
          <p:cNvSpPr txBox="1"/>
          <p:nvPr/>
        </p:nvSpPr>
        <p:spPr>
          <a:xfrm>
            <a:off x="1028700" y="601620"/>
            <a:ext cx="16653134" cy="1043255"/>
          </a:xfrm>
          <a:prstGeom prst="rect">
            <a:avLst/>
          </a:prstGeom>
        </p:spPr>
        <p:txBody>
          <a:bodyPr lIns="0" tIns="0" rIns="0" bIns="0" rtlCol="0" anchor="t">
            <a:spAutoFit/>
          </a:bodyPr>
          <a:lstStyle/>
          <a:p>
            <a:pPr algn="l">
              <a:lnSpc>
                <a:spcPts val="7523"/>
              </a:lnSpc>
            </a:pPr>
            <a:r>
              <a:rPr lang="en-US" sz="8177" b="1" i="1" spc="866">
                <a:solidFill>
                  <a:srgbClr val="FDFEFE"/>
                </a:solidFill>
                <a:latin typeface="Roboto Condensed Bold Italics"/>
                <a:ea typeface="Roboto Condensed Bold Italics"/>
                <a:cs typeface="Roboto Condensed Bold Italics"/>
                <a:sym typeface="Roboto Condensed Bold Italics"/>
              </a:rPr>
              <a:t>ACTIVITY PROCESSES:</a:t>
            </a:r>
          </a:p>
        </p:txBody>
      </p:sp>
      <p:sp>
        <p:nvSpPr>
          <p:cNvPr id="8" name="TextBox 8"/>
          <p:cNvSpPr txBox="1"/>
          <p:nvPr/>
        </p:nvSpPr>
        <p:spPr>
          <a:xfrm>
            <a:off x="255106" y="1650285"/>
            <a:ext cx="16866381" cy="630504"/>
          </a:xfrm>
          <a:prstGeom prst="rect">
            <a:avLst/>
          </a:prstGeom>
        </p:spPr>
        <p:txBody>
          <a:bodyPr lIns="0" tIns="0" rIns="0" bIns="0" rtlCol="0" anchor="t">
            <a:spAutoFit/>
          </a:bodyPr>
          <a:lstStyle/>
          <a:p>
            <a:pPr algn="l">
              <a:lnSpc>
                <a:spcPts val="5147"/>
              </a:lnSpc>
            </a:pPr>
            <a:r>
              <a:rPr lang="en-US" sz="3677">
                <a:solidFill>
                  <a:srgbClr val="FDFEFE"/>
                </a:solidFill>
                <a:latin typeface="Roboto Condensed"/>
                <a:ea typeface="Roboto Condensed"/>
                <a:cs typeface="Roboto Condensed"/>
                <a:sym typeface="Roboto Condensed"/>
              </a:rPr>
              <a:t>Chat process: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584"/>
            <a:ext cx="18288000" cy="10299584"/>
            <a:chOff x="0" y="0"/>
            <a:chExt cx="6812038" cy="3836459"/>
          </a:xfrm>
        </p:grpSpPr>
        <p:sp>
          <p:nvSpPr>
            <p:cNvPr id="3" name="Freeform 3"/>
            <p:cNvSpPr/>
            <p:nvPr/>
          </p:nvSpPr>
          <p:spPr>
            <a:xfrm>
              <a:off x="0" y="0"/>
              <a:ext cx="6812038" cy="3836459"/>
            </a:xfrm>
            <a:custGeom>
              <a:avLst/>
              <a:gdLst/>
              <a:ahLst/>
              <a:cxnLst/>
              <a:rect l="l" t="t" r="r" b="b"/>
              <a:pathLst>
                <a:path w="6812038" h="3836459">
                  <a:moveTo>
                    <a:pt x="0" y="0"/>
                  </a:moveTo>
                  <a:lnTo>
                    <a:pt x="6812038" y="0"/>
                  </a:lnTo>
                  <a:lnTo>
                    <a:pt x="6812038" y="3836459"/>
                  </a:lnTo>
                  <a:lnTo>
                    <a:pt x="0" y="3836459"/>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4" name="TextBox 4"/>
            <p:cNvSpPr txBox="1"/>
            <p:nvPr/>
          </p:nvSpPr>
          <p:spPr>
            <a:xfrm>
              <a:off x="0" y="-28575"/>
              <a:ext cx="6812038" cy="3865034"/>
            </a:xfrm>
            <a:prstGeom prst="rect">
              <a:avLst/>
            </a:prstGeom>
          </p:spPr>
          <p:txBody>
            <a:bodyPr lIns="48876" tIns="48876" rIns="48876" bIns="48876" rtlCol="0" anchor="ctr"/>
            <a:lstStyle/>
            <a:p>
              <a:pPr algn="ctr">
                <a:lnSpc>
                  <a:spcPts val="1885"/>
                </a:lnSpc>
              </a:pPr>
              <a:endParaRPr/>
            </a:p>
          </p:txBody>
        </p:sp>
      </p:grpSp>
      <p:sp>
        <p:nvSpPr>
          <p:cNvPr id="5" name="Freeform 5"/>
          <p:cNvSpPr/>
          <p:nvPr/>
        </p:nvSpPr>
        <p:spPr>
          <a:xfrm>
            <a:off x="1028700" y="2003637"/>
            <a:ext cx="3751096" cy="8057148"/>
          </a:xfrm>
          <a:custGeom>
            <a:avLst/>
            <a:gdLst/>
            <a:ahLst/>
            <a:cxnLst/>
            <a:rect l="l" t="t" r="r" b="b"/>
            <a:pathLst>
              <a:path w="3751096" h="8057148">
                <a:moveTo>
                  <a:pt x="0" y="0"/>
                </a:moveTo>
                <a:lnTo>
                  <a:pt x="3751096" y="0"/>
                </a:lnTo>
                <a:lnTo>
                  <a:pt x="3751096" y="8057148"/>
                </a:lnTo>
                <a:lnTo>
                  <a:pt x="0" y="8057148"/>
                </a:lnTo>
                <a:lnTo>
                  <a:pt x="0" y="0"/>
                </a:lnTo>
                <a:close/>
              </a:path>
            </a:pathLst>
          </a:custGeom>
          <a:blipFill>
            <a:blip r:embed="rId2"/>
            <a:stretch>
              <a:fillRect/>
            </a:stretch>
          </a:blipFill>
        </p:spPr>
        <p:txBody>
          <a:bodyPr/>
          <a:lstStyle/>
          <a:p>
            <a:endParaRPr lang="he-IL"/>
          </a:p>
        </p:txBody>
      </p:sp>
      <p:sp>
        <p:nvSpPr>
          <p:cNvPr id="6" name="Freeform 6"/>
          <p:cNvSpPr/>
          <p:nvPr/>
        </p:nvSpPr>
        <p:spPr>
          <a:xfrm>
            <a:off x="5007619" y="2003637"/>
            <a:ext cx="13132276" cy="6636006"/>
          </a:xfrm>
          <a:custGeom>
            <a:avLst/>
            <a:gdLst/>
            <a:ahLst/>
            <a:cxnLst/>
            <a:rect l="l" t="t" r="r" b="b"/>
            <a:pathLst>
              <a:path w="13132276" h="6636006">
                <a:moveTo>
                  <a:pt x="0" y="0"/>
                </a:moveTo>
                <a:lnTo>
                  <a:pt x="13132276" y="0"/>
                </a:lnTo>
                <a:lnTo>
                  <a:pt x="13132276" y="6636006"/>
                </a:lnTo>
                <a:lnTo>
                  <a:pt x="0" y="6636006"/>
                </a:lnTo>
                <a:lnTo>
                  <a:pt x="0" y="0"/>
                </a:lnTo>
                <a:close/>
              </a:path>
            </a:pathLst>
          </a:custGeom>
          <a:blipFill>
            <a:blip r:embed="rId3"/>
            <a:stretch>
              <a:fillRect t="-1947" r="-1942" b="-1947"/>
            </a:stretch>
          </a:blipFill>
        </p:spPr>
        <p:txBody>
          <a:bodyPr/>
          <a:lstStyle/>
          <a:p>
            <a:endParaRPr lang="he-IL"/>
          </a:p>
        </p:txBody>
      </p:sp>
      <p:sp>
        <p:nvSpPr>
          <p:cNvPr id="7" name="TextBox 7"/>
          <p:cNvSpPr txBox="1"/>
          <p:nvPr/>
        </p:nvSpPr>
        <p:spPr>
          <a:xfrm>
            <a:off x="1028700" y="601620"/>
            <a:ext cx="16653134" cy="1043255"/>
          </a:xfrm>
          <a:prstGeom prst="rect">
            <a:avLst/>
          </a:prstGeom>
        </p:spPr>
        <p:txBody>
          <a:bodyPr lIns="0" tIns="0" rIns="0" bIns="0" rtlCol="0" anchor="t">
            <a:spAutoFit/>
          </a:bodyPr>
          <a:lstStyle/>
          <a:p>
            <a:pPr algn="l">
              <a:lnSpc>
                <a:spcPts val="7523"/>
              </a:lnSpc>
            </a:pPr>
            <a:r>
              <a:rPr lang="en-US" sz="8177" b="1" i="1" spc="866">
                <a:solidFill>
                  <a:srgbClr val="FDFEFE"/>
                </a:solidFill>
                <a:latin typeface="Roboto Condensed Bold Italics"/>
                <a:ea typeface="Roboto Condensed Bold Italics"/>
                <a:cs typeface="Roboto Condensed Bold Italics"/>
                <a:sym typeface="Roboto Condensed Bold Italics"/>
              </a:rPr>
              <a:t>ACTIVITY PROCESSES:</a:t>
            </a:r>
          </a:p>
        </p:txBody>
      </p:sp>
      <p:sp>
        <p:nvSpPr>
          <p:cNvPr id="8" name="TextBox 8"/>
          <p:cNvSpPr txBox="1"/>
          <p:nvPr/>
        </p:nvSpPr>
        <p:spPr>
          <a:xfrm>
            <a:off x="115292" y="1373133"/>
            <a:ext cx="16866381" cy="630504"/>
          </a:xfrm>
          <a:prstGeom prst="rect">
            <a:avLst/>
          </a:prstGeom>
        </p:spPr>
        <p:txBody>
          <a:bodyPr lIns="0" tIns="0" rIns="0" bIns="0" rtlCol="0" anchor="t">
            <a:spAutoFit/>
          </a:bodyPr>
          <a:lstStyle/>
          <a:p>
            <a:pPr algn="l">
              <a:lnSpc>
                <a:spcPts val="5147"/>
              </a:lnSpc>
            </a:pPr>
            <a:r>
              <a:rPr lang="en-US" sz="3677">
                <a:solidFill>
                  <a:srgbClr val="FDFEFE"/>
                </a:solidFill>
                <a:latin typeface="Roboto Condensed"/>
                <a:ea typeface="Roboto Condensed"/>
                <a:cs typeface="Roboto Condensed"/>
                <a:sym typeface="Roboto Condensed"/>
              </a:rPr>
              <a:t>Feedback process: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99584"/>
            <a:chOff x="0" y="0"/>
            <a:chExt cx="6812038" cy="3836459"/>
          </a:xfrm>
        </p:grpSpPr>
        <p:sp>
          <p:nvSpPr>
            <p:cNvPr id="3" name="Freeform 3"/>
            <p:cNvSpPr/>
            <p:nvPr/>
          </p:nvSpPr>
          <p:spPr>
            <a:xfrm>
              <a:off x="0" y="0"/>
              <a:ext cx="6812038" cy="3836459"/>
            </a:xfrm>
            <a:custGeom>
              <a:avLst/>
              <a:gdLst/>
              <a:ahLst/>
              <a:cxnLst/>
              <a:rect l="l" t="t" r="r" b="b"/>
              <a:pathLst>
                <a:path w="6812038" h="3836459">
                  <a:moveTo>
                    <a:pt x="0" y="0"/>
                  </a:moveTo>
                  <a:lnTo>
                    <a:pt x="6812038" y="0"/>
                  </a:lnTo>
                  <a:lnTo>
                    <a:pt x="6812038" y="3836459"/>
                  </a:lnTo>
                  <a:lnTo>
                    <a:pt x="0" y="3836459"/>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4" name="TextBox 4"/>
            <p:cNvSpPr txBox="1"/>
            <p:nvPr/>
          </p:nvSpPr>
          <p:spPr>
            <a:xfrm>
              <a:off x="0" y="-28575"/>
              <a:ext cx="6812038" cy="3865034"/>
            </a:xfrm>
            <a:prstGeom prst="rect">
              <a:avLst/>
            </a:prstGeom>
          </p:spPr>
          <p:txBody>
            <a:bodyPr lIns="48876" tIns="48876" rIns="48876" bIns="48876" rtlCol="0" anchor="ctr"/>
            <a:lstStyle/>
            <a:p>
              <a:pPr algn="ctr">
                <a:lnSpc>
                  <a:spcPts val="1885"/>
                </a:lnSpc>
              </a:pPr>
              <a:endParaRPr/>
            </a:p>
          </p:txBody>
        </p:sp>
      </p:grpSp>
      <p:sp>
        <p:nvSpPr>
          <p:cNvPr id="5" name="Freeform 5"/>
          <p:cNvSpPr/>
          <p:nvPr/>
        </p:nvSpPr>
        <p:spPr>
          <a:xfrm>
            <a:off x="440469" y="2238179"/>
            <a:ext cx="4226086" cy="7744637"/>
          </a:xfrm>
          <a:custGeom>
            <a:avLst/>
            <a:gdLst/>
            <a:ahLst/>
            <a:cxnLst/>
            <a:rect l="l" t="t" r="r" b="b"/>
            <a:pathLst>
              <a:path w="4226086" h="7744637">
                <a:moveTo>
                  <a:pt x="0" y="0"/>
                </a:moveTo>
                <a:lnTo>
                  <a:pt x="4226085" y="0"/>
                </a:lnTo>
                <a:lnTo>
                  <a:pt x="4226085" y="7744636"/>
                </a:lnTo>
                <a:lnTo>
                  <a:pt x="0" y="7744636"/>
                </a:lnTo>
                <a:lnTo>
                  <a:pt x="0" y="0"/>
                </a:lnTo>
                <a:close/>
              </a:path>
            </a:pathLst>
          </a:custGeom>
          <a:blipFill>
            <a:blip r:embed="rId2"/>
            <a:stretch>
              <a:fillRect/>
            </a:stretch>
          </a:blipFill>
        </p:spPr>
        <p:txBody>
          <a:bodyPr/>
          <a:lstStyle/>
          <a:p>
            <a:endParaRPr lang="he-IL"/>
          </a:p>
        </p:txBody>
      </p:sp>
      <p:sp>
        <p:nvSpPr>
          <p:cNvPr id="6" name="Freeform 6"/>
          <p:cNvSpPr/>
          <p:nvPr/>
        </p:nvSpPr>
        <p:spPr>
          <a:xfrm>
            <a:off x="4945853" y="2313198"/>
            <a:ext cx="4846695" cy="7594598"/>
          </a:xfrm>
          <a:custGeom>
            <a:avLst/>
            <a:gdLst/>
            <a:ahLst/>
            <a:cxnLst/>
            <a:rect l="l" t="t" r="r" b="b"/>
            <a:pathLst>
              <a:path w="4846695" h="7594598">
                <a:moveTo>
                  <a:pt x="0" y="0"/>
                </a:moveTo>
                <a:lnTo>
                  <a:pt x="4846695" y="0"/>
                </a:lnTo>
                <a:lnTo>
                  <a:pt x="4846695" y="7594598"/>
                </a:lnTo>
                <a:lnTo>
                  <a:pt x="0" y="7594598"/>
                </a:lnTo>
                <a:lnTo>
                  <a:pt x="0" y="0"/>
                </a:lnTo>
                <a:close/>
              </a:path>
            </a:pathLst>
          </a:custGeom>
          <a:blipFill>
            <a:blip r:embed="rId3"/>
            <a:stretch>
              <a:fillRect/>
            </a:stretch>
          </a:blipFill>
        </p:spPr>
        <p:txBody>
          <a:bodyPr/>
          <a:lstStyle/>
          <a:p>
            <a:endParaRPr lang="he-IL"/>
          </a:p>
        </p:txBody>
      </p:sp>
      <p:sp>
        <p:nvSpPr>
          <p:cNvPr id="7" name="Freeform 7"/>
          <p:cNvSpPr/>
          <p:nvPr/>
        </p:nvSpPr>
        <p:spPr>
          <a:xfrm>
            <a:off x="10068773" y="2327714"/>
            <a:ext cx="8147550" cy="7020121"/>
          </a:xfrm>
          <a:custGeom>
            <a:avLst/>
            <a:gdLst/>
            <a:ahLst/>
            <a:cxnLst/>
            <a:rect l="l" t="t" r="r" b="b"/>
            <a:pathLst>
              <a:path w="8147550" h="7020121">
                <a:moveTo>
                  <a:pt x="0" y="0"/>
                </a:moveTo>
                <a:lnTo>
                  <a:pt x="8147550" y="0"/>
                </a:lnTo>
                <a:lnTo>
                  <a:pt x="8147550" y="7020121"/>
                </a:lnTo>
                <a:lnTo>
                  <a:pt x="0" y="7020121"/>
                </a:lnTo>
                <a:lnTo>
                  <a:pt x="0" y="0"/>
                </a:lnTo>
                <a:close/>
              </a:path>
            </a:pathLst>
          </a:custGeom>
          <a:blipFill>
            <a:blip r:embed="rId4"/>
            <a:stretch>
              <a:fillRect/>
            </a:stretch>
          </a:blipFill>
        </p:spPr>
        <p:txBody>
          <a:bodyPr/>
          <a:lstStyle/>
          <a:p>
            <a:endParaRPr lang="he-IL"/>
          </a:p>
        </p:txBody>
      </p:sp>
      <p:sp>
        <p:nvSpPr>
          <p:cNvPr id="8" name="TextBox 8"/>
          <p:cNvSpPr txBox="1"/>
          <p:nvPr/>
        </p:nvSpPr>
        <p:spPr>
          <a:xfrm>
            <a:off x="440469" y="482769"/>
            <a:ext cx="9222439" cy="1123484"/>
          </a:xfrm>
          <a:prstGeom prst="rect">
            <a:avLst/>
          </a:prstGeom>
        </p:spPr>
        <p:txBody>
          <a:bodyPr lIns="0" tIns="0" rIns="0" bIns="0" rtlCol="0" anchor="t">
            <a:spAutoFit/>
          </a:bodyPr>
          <a:lstStyle/>
          <a:p>
            <a:pPr algn="l">
              <a:lnSpc>
                <a:spcPts val="8074"/>
              </a:lnSpc>
            </a:pPr>
            <a:r>
              <a:rPr lang="en-US" sz="8776" i="1" spc="930">
                <a:solidFill>
                  <a:srgbClr val="FDFEFE"/>
                </a:solidFill>
                <a:latin typeface="Sugo Display Italics"/>
                <a:ea typeface="Sugo Display Italics"/>
                <a:cs typeface="Sugo Display Italics"/>
                <a:sym typeface="Sugo Display Italics"/>
              </a:rPr>
              <a:t>ACTIVITY DIAGRAMS</a:t>
            </a:r>
          </a:p>
        </p:txBody>
      </p:sp>
      <p:sp>
        <p:nvSpPr>
          <p:cNvPr id="9" name="TextBox 9"/>
          <p:cNvSpPr txBox="1"/>
          <p:nvPr/>
        </p:nvSpPr>
        <p:spPr>
          <a:xfrm>
            <a:off x="4945853" y="1681895"/>
            <a:ext cx="2909082" cy="556283"/>
          </a:xfrm>
          <a:prstGeom prst="rect">
            <a:avLst/>
          </a:prstGeom>
        </p:spPr>
        <p:txBody>
          <a:bodyPr lIns="0" tIns="0" rIns="0" bIns="0" rtlCol="0" anchor="t">
            <a:spAutoFit/>
          </a:bodyPr>
          <a:lstStyle/>
          <a:p>
            <a:pPr algn="ctr">
              <a:lnSpc>
                <a:spcPts val="4513"/>
              </a:lnSpc>
              <a:spcBef>
                <a:spcPct val="0"/>
              </a:spcBef>
            </a:pPr>
            <a:r>
              <a:rPr lang="en-US" sz="3224" b="1">
                <a:solidFill>
                  <a:srgbClr val="FDFEFE"/>
                </a:solidFill>
                <a:latin typeface="Barlow Bold"/>
                <a:ea typeface="Barlow Bold"/>
                <a:cs typeface="Barlow Bold"/>
                <a:sym typeface="Barlow Bold"/>
              </a:rPr>
              <a:t>Chat diagram:</a:t>
            </a:r>
          </a:p>
        </p:txBody>
      </p:sp>
      <p:sp>
        <p:nvSpPr>
          <p:cNvPr id="10" name="TextBox 10"/>
          <p:cNvSpPr txBox="1"/>
          <p:nvPr/>
        </p:nvSpPr>
        <p:spPr>
          <a:xfrm>
            <a:off x="440469" y="1611277"/>
            <a:ext cx="4048363" cy="555203"/>
          </a:xfrm>
          <a:prstGeom prst="rect">
            <a:avLst/>
          </a:prstGeom>
        </p:spPr>
        <p:txBody>
          <a:bodyPr lIns="0" tIns="0" rIns="0" bIns="0" rtlCol="0" anchor="t">
            <a:spAutoFit/>
          </a:bodyPr>
          <a:lstStyle/>
          <a:p>
            <a:pPr algn="ctr">
              <a:lnSpc>
                <a:spcPts val="4573"/>
              </a:lnSpc>
              <a:spcBef>
                <a:spcPct val="0"/>
              </a:spcBef>
            </a:pPr>
            <a:r>
              <a:rPr lang="en-US" sz="3266" b="1">
                <a:solidFill>
                  <a:srgbClr val="FDFEFE"/>
                </a:solidFill>
                <a:latin typeface="Barlow Bold"/>
                <a:ea typeface="Barlow Bold"/>
                <a:cs typeface="Barlow Bold"/>
                <a:sym typeface="Barlow Bold"/>
              </a:rPr>
              <a:t>enrollment’s diagram:</a:t>
            </a:r>
          </a:p>
        </p:txBody>
      </p:sp>
      <p:sp>
        <p:nvSpPr>
          <p:cNvPr id="11" name="TextBox 11"/>
          <p:cNvSpPr txBox="1"/>
          <p:nvPr/>
        </p:nvSpPr>
        <p:spPr>
          <a:xfrm>
            <a:off x="10071847" y="1763891"/>
            <a:ext cx="3833697" cy="563823"/>
          </a:xfrm>
          <a:prstGeom prst="rect">
            <a:avLst/>
          </a:prstGeom>
        </p:spPr>
        <p:txBody>
          <a:bodyPr lIns="0" tIns="0" rIns="0" bIns="0" rtlCol="0" anchor="t">
            <a:spAutoFit/>
          </a:bodyPr>
          <a:lstStyle/>
          <a:p>
            <a:pPr algn="ctr">
              <a:lnSpc>
                <a:spcPts val="4623"/>
              </a:lnSpc>
              <a:spcBef>
                <a:spcPct val="0"/>
              </a:spcBef>
            </a:pPr>
            <a:r>
              <a:rPr lang="en-US" sz="3302" b="1">
                <a:solidFill>
                  <a:srgbClr val="FFFFFF"/>
                </a:solidFill>
                <a:latin typeface="Barlow Bold"/>
                <a:ea typeface="Barlow Bold"/>
                <a:cs typeface="Barlow Bold"/>
                <a:sym typeface="Barlow Bold"/>
              </a:rPr>
              <a:t>Feedback’s diagram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638" b="-9638"/>
            </a:stretch>
          </a:blipFill>
        </p:spPr>
        <p:txBody>
          <a:bodyPr/>
          <a:lstStyle/>
          <a:p>
            <a:endParaRPr lang="he-IL"/>
          </a:p>
        </p:txBody>
      </p:sp>
      <p:grpSp>
        <p:nvGrpSpPr>
          <p:cNvPr id="3" name="Group 3"/>
          <p:cNvGrpSpPr/>
          <p:nvPr/>
        </p:nvGrpSpPr>
        <p:grpSpPr>
          <a:xfrm>
            <a:off x="0" y="-6292"/>
            <a:ext cx="18288000" cy="10299584"/>
            <a:chOff x="0" y="0"/>
            <a:chExt cx="6812038" cy="3836459"/>
          </a:xfrm>
        </p:grpSpPr>
        <p:sp>
          <p:nvSpPr>
            <p:cNvPr id="4" name="Freeform 4"/>
            <p:cNvSpPr/>
            <p:nvPr/>
          </p:nvSpPr>
          <p:spPr>
            <a:xfrm>
              <a:off x="0" y="0"/>
              <a:ext cx="6812038" cy="3836459"/>
            </a:xfrm>
            <a:custGeom>
              <a:avLst/>
              <a:gdLst/>
              <a:ahLst/>
              <a:cxnLst/>
              <a:rect l="l" t="t" r="r" b="b"/>
              <a:pathLst>
                <a:path w="6812038" h="3836459">
                  <a:moveTo>
                    <a:pt x="0" y="0"/>
                  </a:moveTo>
                  <a:lnTo>
                    <a:pt x="6812038" y="0"/>
                  </a:lnTo>
                  <a:lnTo>
                    <a:pt x="6812038" y="3836459"/>
                  </a:lnTo>
                  <a:lnTo>
                    <a:pt x="0" y="3836459"/>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5" name="TextBox 5"/>
            <p:cNvSpPr txBox="1"/>
            <p:nvPr/>
          </p:nvSpPr>
          <p:spPr>
            <a:xfrm>
              <a:off x="0" y="-28575"/>
              <a:ext cx="6812038" cy="3865034"/>
            </a:xfrm>
            <a:prstGeom prst="rect">
              <a:avLst/>
            </a:prstGeom>
          </p:spPr>
          <p:txBody>
            <a:bodyPr lIns="48876" tIns="48876" rIns="48876" bIns="48876" rtlCol="0" anchor="ctr"/>
            <a:lstStyle/>
            <a:p>
              <a:pPr algn="ctr">
                <a:lnSpc>
                  <a:spcPts val="1885"/>
                </a:lnSpc>
              </a:pPr>
              <a:endParaRPr/>
            </a:p>
          </p:txBody>
        </p:sp>
      </p:grpSp>
      <p:sp>
        <p:nvSpPr>
          <p:cNvPr id="6" name="Freeform 6"/>
          <p:cNvSpPr/>
          <p:nvPr/>
        </p:nvSpPr>
        <p:spPr>
          <a:xfrm>
            <a:off x="669817" y="3265356"/>
            <a:ext cx="5495895" cy="6807979"/>
          </a:xfrm>
          <a:custGeom>
            <a:avLst/>
            <a:gdLst/>
            <a:ahLst/>
            <a:cxnLst/>
            <a:rect l="l" t="t" r="r" b="b"/>
            <a:pathLst>
              <a:path w="5495895" h="6807979">
                <a:moveTo>
                  <a:pt x="0" y="0"/>
                </a:moveTo>
                <a:lnTo>
                  <a:pt x="5495895" y="0"/>
                </a:lnTo>
                <a:lnTo>
                  <a:pt x="5495895" y="6807979"/>
                </a:lnTo>
                <a:lnTo>
                  <a:pt x="0" y="68079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7" name="TextBox 7"/>
          <p:cNvSpPr txBox="1"/>
          <p:nvPr/>
        </p:nvSpPr>
        <p:spPr>
          <a:xfrm>
            <a:off x="1028700" y="772082"/>
            <a:ext cx="7578362" cy="2144408"/>
          </a:xfrm>
          <a:prstGeom prst="rect">
            <a:avLst/>
          </a:prstGeom>
        </p:spPr>
        <p:txBody>
          <a:bodyPr lIns="0" tIns="0" rIns="0" bIns="0" rtlCol="0" anchor="t">
            <a:spAutoFit/>
          </a:bodyPr>
          <a:lstStyle/>
          <a:p>
            <a:pPr algn="l">
              <a:lnSpc>
                <a:spcPts val="8074"/>
              </a:lnSpc>
            </a:pPr>
            <a:r>
              <a:rPr lang="en-US" sz="8776" i="1" spc="930">
                <a:solidFill>
                  <a:srgbClr val="FDFEFE"/>
                </a:solidFill>
                <a:latin typeface="Sugo Display Italics"/>
                <a:ea typeface="Sugo Display Italics"/>
                <a:cs typeface="Sugo Display Italics"/>
                <a:sym typeface="Sugo Display Italics"/>
              </a:rPr>
              <a:t>PROJECT OVERVIEW</a:t>
            </a:r>
          </a:p>
        </p:txBody>
      </p:sp>
      <p:sp>
        <p:nvSpPr>
          <p:cNvPr id="8" name="TextBox 8"/>
          <p:cNvSpPr txBox="1"/>
          <p:nvPr/>
        </p:nvSpPr>
        <p:spPr>
          <a:xfrm>
            <a:off x="6387206" y="3464869"/>
            <a:ext cx="11683640" cy="6323228"/>
          </a:xfrm>
          <a:prstGeom prst="rect">
            <a:avLst/>
          </a:prstGeom>
        </p:spPr>
        <p:txBody>
          <a:bodyPr lIns="0" tIns="0" rIns="0" bIns="0" rtlCol="0" anchor="t">
            <a:spAutoFit/>
          </a:bodyPr>
          <a:lstStyle/>
          <a:p>
            <a:pPr algn="r" rtl="1">
              <a:lnSpc>
                <a:spcPts val="5561"/>
              </a:lnSpc>
            </a:pPr>
            <a:r>
              <a:rPr lang="en-US" sz="3972">
                <a:solidFill>
                  <a:srgbClr val="FDFEFE"/>
                </a:solidFill>
                <a:latin typeface="Roboto Condensed"/>
                <a:ea typeface="Roboto Condensed"/>
                <a:cs typeface="Roboto Condensed"/>
                <a:sym typeface="Roboto Condensed"/>
              </a:rPr>
              <a:t>Body &amp; Mind</a:t>
            </a:r>
            <a:r>
              <a:rPr lang="he-IL" sz="3972">
                <a:solidFill>
                  <a:srgbClr val="FDFEFE"/>
                </a:solidFill>
                <a:latin typeface="Roboto Condensed"/>
                <a:ea typeface="Roboto Condensed"/>
                <a:cs typeface="Roboto Condensed"/>
                <a:sym typeface="Roboto Condensed"/>
                <a:rtl/>
              </a:rPr>
              <a:t> היא אפליקציה לניהול חדר כושר, המאפשרת למאמנים ולמתאמנים לנהל את האימונים בצורה חכמה ומתקדמת. האפליקציה כוללת מערכת ניהול מערכת אימונים, מעקב אחר התקדמות המתאמנים, צ'אט מובנה לתקשורת ישירה, ושליחת התראות על אימונים ועדכונים חשובים. בנוסף, היא מספקת ממשק התחברות מאובטח באמצעות </a:t>
            </a:r>
            <a:r>
              <a:rPr lang="en-US" sz="3972">
                <a:solidFill>
                  <a:srgbClr val="FDFEFE"/>
                </a:solidFill>
                <a:latin typeface="Roboto Condensed"/>
                <a:ea typeface="Roboto Condensed"/>
                <a:cs typeface="Roboto Condensed"/>
                <a:sym typeface="Roboto Condensed"/>
              </a:rPr>
              <a:t>Google, Facebook</a:t>
            </a:r>
            <a:r>
              <a:rPr lang="he-IL" sz="3972">
                <a:solidFill>
                  <a:srgbClr val="FDFEFE"/>
                </a:solidFill>
                <a:latin typeface="Roboto Condensed"/>
                <a:ea typeface="Roboto Condensed"/>
                <a:cs typeface="Roboto Condensed"/>
                <a:sym typeface="Roboto Condensed"/>
                <a:rtl/>
              </a:rPr>
              <a:t> ודוא"ל, תוך שימוש ב-</a:t>
            </a:r>
            <a:r>
              <a:rPr lang="en-US" sz="3972">
                <a:solidFill>
                  <a:srgbClr val="FDFEFE"/>
                </a:solidFill>
                <a:latin typeface="Roboto Condensed"/>
                <a:ea typeface="Roboto Condensed"/>
                <a:cs typeface="Roboto Condensed"/>
                <a:sym typeface="Roboto Condensed"/>
              </a:rPr>
              <a:t>Firebase</a:t>
            </a:r>
            <a:r>
              <a:rPr lang="he-IL" sz="3972">
                <a:solidFill>
                  <a:srgbClr val="FDFEFE"/>
                </a:solidFill>
                <a:latin typeface="Roboto Condensed"/>
                <a:ea typeface="Roboto Condensed"/>
                <a:cs typeface="Roboto Condensed"/>
                <a:sym typeface="Roboto Condensed"/>
                <a:rtl/>
              </a:rPr>
              <a:t> לניהול הנתונים. הפרויקט נועד לשפר את חוויית המשתמש בחדר הכושר ולהקל על הניהול היומיומי של האימונים.</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99584"/>
            <a:chOff x="0" y="0"/>
            <a:chExt cx="6812038" cy="3836459"/>
          </a:xfrm>
        </p:grpSpPr>
        <p:sp>
          <p:nvSpPr>
            <p:cNvPr id="3" name="Freeform 3"/>
            <p:cNvSpPr/>
            <p:nvPr/>
          </p:nvSpPr>
          <p:spPr>
            <a:xfrm>
              <a:off x="0" y="0"/>
              <a:ext cx="6812038" cy="3836459"/>
            </a:xfrm>
            <a:custGeom>
              <a:avLst/>
              <a:gdLst/>
              <a:ahLst/>
              <a:cxnLst/>
              <a:rect l="l" t="t" r="r" b="b"/>
              <a:pathLst>
                <a:path w="6812038" h="3836459">
                  <a:moveTo>
                    <a:pt x="0" y="0"/>
                  </a:moveTo>
                  <a:lnTo>
                    <a:pt x="6812038" y="0"/>
                  </a:lnTo>
                  <a:lnTo>
                    <a:pt x="6812038" y="3836459"/>
                  </a:lnTo>
                  <a:lnTo>
                    <a:pt x="0" y="3836459"/>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4" name="TextBox 4"/>
            <p:cNvSpPr txBox="1"/>
            <p:nvPr/>
          </p:nvSpPr>
          <p:spPr>
            <a:xfrm>
              <a:off x="0" y="-28575"/>
              <a:ext cx="6812038" cy="3865034"/>
            </a:xfrm>
            <a:prstGeom prst="rect">
              <a:avLst/>
            </a:prstGeom>
          </p:spPr>
          <p:txBody>
            <a:bodyPr lIns="48876" tIns="48876" rIns="48876" bIns="48876" rtlCol="0" anchor="ctr"/>
            <a:lstStyle/>
            <a:p>
              <a:pPr algn="ctr">
                <a:lnSpc>
                  <a:spcPts val="1885"/>
                </a:lnSpc>
              </a:pPr>
              <a:endParaRPr/>
            </a:p>
          </p:txBody>
        </p:sp>
      </p:grpSp>
      <p:sp>
        <p:nvSpPr>
          <p:cNvPr id="5" name="Freeform 5"/>
          <p:cNvSpPr/>
          <p:nvPr/>
        </p:nvSpPr>
        <p:spPr>
          <a:xfrm>
            <a:off x="440469" y="2022256"/>
            <a:ext cx="6165749" cy="7424066"/>
          </a:xfrm>
          <a:custGeom>
            <a:avLst/>
            <a:gdLst/>
            <a:ahLst/>
            <a:cxnLst/>
            <a:rect l="l" t="t" r="r" b="b"/>
            <a:pathLst>
              <a:path w="6165749" h="7424066">
                <a:moveTo>
                  <a:pt x="0" y="0"/>
                </a:moveTo>
                <a:lnTo>
                  <a:pt x="6165749" y="0"/>
                </a:lnTo>
                <a:lnTo>
                  <a:pt x="6165749" y="7424065"/>
                </a:lnTo>
                <a:lnTo>
                  <a:pt x="0" y="7424065"/>
                </a:lnTo>
                <a:lnTo>
                  <a:pt x="0" y="0"/>
                </a:lnTo>
                <a:close/>
              </a:path>
            </a:pathLst>
          </a:custGeom>
          <a:blipFill>
            <a:blip r:embed="rId2"/>
            <a:stretch>
              <a:fillRect/>
            </a:stretch>
          </a:blipFill>
        </p:spPr>
        <p:txBody>
          <a:bodyPr/>
          <a:lstStyle/>
          <a:p>
            <a:endParaRPr lang="he-IL"/>
          </a:p>
        </p:txBody>
      </p:sp>
      <p:sp>
        <p:nvSpPr>
          <p:cNvPr id="6" name="Freeform 6"/>
          <p:cNvSpPr/>
          <p:nvPr/>
        </p:nvSpPr>
        <p:spPr>
          <a:xfrm>
            <a:off x="7098502" y="1972725"/>
            <a:ext cx="4246795" cy="7897549"/>
          </a:xfrm>
          <a:custGeom>
            <a:avLst/>
            <a:gdLst/>
            <a:ahLst/>
            <a:cxnLst/>
            <a:rect l="l" t="t" r="r" b="b"/>
            <a:pathLst>
              <a:path w="4246795" h="7897549">
                <a:moveTo>
                  <a:pt x="0" y="0"/>
                </a:moveTo>
                <a:lnTo>
                  <a:pt x="4246795" y="0"/>
                </a:lnTo>
                <a:lnTo>
                  <a:pt x="4246795" y="7897549"/>
                </a:lnTo>
                <a:lnTo>
                  <a:pt x="0" y="7897549"/>
                </a:lnTo>
                <a:lnTo>
                  <a:pt x="0" y="0"/>
                </a:lnTo>
                <a:close/>
              </a:path>
            </a:pathLst>
          </a:custGeom>
          <a:blipFill>
            <a:blip r:embed="rId3"/>
            <a:stretch>
              <a:fillRect/>
            </a:stretch>
          </a:blipFill>
        </p:spPr>
        <p:txBody>
          <a:bodyPr/>
          <a:lstStyle/>
          <a:p>
            <a:endParaRPr lang="he-IL"/>
          </a:p>
        </p:txBody>
      </p:sp>
      <p:sp>
        <p:nvSpPr>
          <p:cNvPr id="7" name="Freeform 7"/>
          <p:cNvSpPr/>
          <p:nvPr/>
        </p:nvSpPr>
        <p:spPr>
          <a:xfrm>
            <a:off x="11837581" y="1972725"/>
            <a:ext cx="4984467" cy="7884964"/>
          </a:xfrm>
          <a:custGeom>
            <a:avLst/>
            <a:gdLst/>
            <a:ahLst/>
            <a:cxnLst/>
            <a:rect l="l" t="t" r="r" b="b"/>
            <a:pathLst>
              <a:path w="4984467" h="7884964">
                <a:moveTo>
                  <a:pt x="0" y="0"/>
                </a:moveTo>
                <a:lnTo>
                  <a:pt x="4984467" y="0"/>
                </a:lnTo>
                <a:lnTo>
                  <a:pt x="4984467" y="7884965"/>
                </a:lnTo>
                <a:lnTo>
                  <a:pt x="0" y="7884965"/>
                </a:lnTo>
                <a:lnTo>
                  <a:pt x="0" y="0"/>
                </a:lnTo>
                <a:close/>
              </a:path>
            </a:pathLst>
          </a:custGeom>
          <a:blipFill>
            <a:blip r:embed="rId4"/>
            <a:stretch>
              <a:fillRect/>
            </a:stretch>
          </a:blipFill>
        </p:spPr>
        <p:txBody>
          <a:bodyPr/>
          <a:lstStyle/>
          <a:p>
            <a:endParaRPr lang="he-IL"/>
          </a:p>
        </p:txBody>
      </p:sp>
      <p:sp>
        <p:nvSpPr>
          <p:cNvPr id="8" name="TextBox 8"/>
          <p:cNvSpPr txBox="1"/>
          <p:nvPr/>
        </p:nvSpPr>
        <p:spPr>
          <a:xfrm>
            <a:off x="440469" y="482769"/>
            <a:ext cx="9021702" cy="1123484"/>
          </a:xfrm>
          <a:prstGeom prst="rect">
            <a:avLst/>
          </a:prstGeom>
        </p:spPr>
        <p:txBody>
          <a:bodyPr lIns="0" tIns="0" rIns="0" bIns="0" rtlCol="0" anchor="t">
            <a:spAutoFit/>
          </a:bodyPr>
          <a:lstStyle/>
          <a:p>
            <a:pPr algn="l">
              <a:lnSpc>
                <a:spcPts val="8074"/>
              </a:lnSpc>
            </a:pPr>
            <a:r>
              <a:rPr lang="en-US" sz="8776" i="1" spc="930">
                <a:solidFill>
                  <a:srgbClr val="FDFEFE"/>
                </a:solidFill>
                <a:latin typeface="Sugo Display Italics"/>
                <a:ea typeface="Sugo Display Italics"/>
                <a:cs typeface="Sugo Display Italics"/>
                <a:sym typeface="Sugo Display Italics"/>
              </a:rPr>
              <a:t>SEQUENCE DIAGRAM</a:t>
            </a:r>
          </a:p>
        </p:txBody>
      </p:sp>
      <p:sp>
        <p:nvSpPr>
          <p:cNvPr id="9" name="TextBox 9"/>
          <p:cNvSpPr txBox="1"/>
          <p:nvPr/>
        </p:nvSpPr>
        <p:spPr>
          <a:xfrm>
            <a:off x="440469" y="1549103"/>
            <a:ext cx="3284323" cy="473153"/>
          </a:xfrm>
          <a:prstGeom prst="rect">
            <a:avLst/>
          </a:prstGeom>
        </p:spPr>
        <p:txBody>
          <a:bodyPr lIns="0" tIns="0" rIns="0" bIns="0" rtlCol="0" anchor="t">
            <a:spAutoFit/>
          </a:bodyPr>
          <a:lstStyle/>
          <a:p>
            <a:pPr algn="ctr">
              <a:lnSpc>
                <a:spcPts val="3845"/>
              </a:lnSpc>
              <a:spcBef>
                <a:spcPct val="0"/>
              </a:spcBef>
            </a:pPr>
            <a:r>
              <a:rPr lang="en-US" sz="2746" b="1">
                <a:solidFill>
                  <a:srgbClr val="FDFEFE"/>
                </a:solidFill>
                <a:latin typeface="Barlow Bold"/>
                <a:ea typeface="Barlow Bold"/>
                <a:cs typeface="Barlow Bold"/>
                <a:sym typeface="Barlow Bold"/>
              </a:rPr>
              <a:t>Feedback’s diagram:</a:t>
            </a:r>
          </a:p>
        </p:txBody>
      </p:sp>
      <p:sp>
        <p:nvSpPr>
          <p:cNvPr id="10" name="TextBox 10"/>
          <p:cNvSpPr txBox="1"/>
          <p:nvPr/>
        </p:nvSpPr>
        <p:spPr>
          <a:xfrm>
            <a:off x="7098502" y="1549103"/>
            <a:ext cx="2169319" cy="423623"/>
          </a:xfrm>
          <a:prstGeom prst="rect">
            <a:avLst/>
          </a:prstGeom>
        </p:spPr>
        <p:txBody>
          <a:bodyPr lIns="0" tIns="0" rIns="0" bIns="0" rtlCol="0" anchor="t">
            <a:spAutoFit/>
          </a:bodyPr>
          <a:lstStyle/>
          <a:p>
            <a:pPr algn="ctr">
              <a:lnSpc>
                <a:spcPts val="3425"/>
              </a:lnSpc>
              <a:spcBef>
                <a:spcPct val="0"/>
              </a:spcBef>
            </a:pPr>
            <a:r>
              <a:rPr lang="en-US" sz="2446" b="1">
                <a:solidFill>
                  <a:srgbClr val="FDFEFE"/>
                </a:solidFill>
                <a:latin typeface="Barlow Bold"/>
                <a:ea typeface="Barlow Bold"/>
                <a:cs typeface="Barlow Bold"/>
                <a:sym typeface="Barlow Bold"/>
              </a:rPr>
              <a:t>Chat’s diagram:</a:t>
            </a:r>
          </a:p>
        </p:txBody>
      </p:sp>
      <p:sp>
        <p:nvSpPr>
          <p:cNvPr id="11" name="TextBox 11"/>
          <p:cNvSpPr txBox="1"/>
          <p:nvPr/>
        </p:nvSpPr>
        <p:spPr>
          <a:xfrm>
            <a:off x="11837581" y="1549103"/>
            <a:ext cx="3417332" cy="473153"/>
          </a:xfrm>
          <a:prstGeom prst="rect">
            <a:avLst/>
          </a:prstGeom>
        </p:spPr>
        <p:txBody>
          <a:bodyPr lIns="0" tIns="0" rIns="0" bIns="0" rtlCol="0" anchor="t">
            <a:spAutoFit/>
          </a:bodyPr>
          <a:lstStyle/>
          <a:p>
            <a:pPr algn="ctr">
              <a:lnSpc>
                <a:spcPts val="3845"/>
              </a:lnSpc>
              <a:spcBef>
                <a:spcPct val="0"/>
              </a:spcBef>
            </a:pPr>
            <a:r>
              <a:rPr lang="en-US" sz="2746" b="1">
                <a:solidFill>
                  <a:srgbClr val="FDFEFE"/>
                </a:solidFill>
                <a:latin typeface="Barlow Bold"/>
                <a:ea typeface="Barlow Bold"/>
                <a:cs typeface="Barlow Bold"/>
                <a:sym typeface="Barlow Bold"/>
              </a:rPr>
              <a:t>Enrollment’s diagram: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656883" y="0"/>
            <a:ext cx="18288000" cy="10299584"/>
            <a:chOff x="0" y="0"/>
            <a:chExt cx="6812038" cy="3836459"/>
          </a:xfrm>
        </p:grpSpPr>
        <p:sp>
          <p:nvSpPr>
            <p:cNvPr id="3" name="Freeform 3"/>
            <p:cNvSpPr/>
            <p:nvPr/>
          </p:nvSpPr>
          <p:spPr>
            <a:xfrm>
              <a:off x="0" y="0"/>
              <a:ext cx="6812038" cy="3836459"/>
            </a:xfrm>
            <a:custGeom>
              <a:avLst/>
              <a:gdLst/>
              <a:ahLst/>
              <a:cxnLst/>
              <a:rect l="l" t="t" r="r" b="b"/>
              <a:pathLst>
                <a:path w="6812038" h="3836459">
                  <a:moveTo>
                    <a:pt x="0" y="0"/>
                  </a:moveTo>
                  <a:lnTo>
                    <a:pt x="6812038" y="0"/>
                  </a:lnTo>
                  <a:lnTo>
                    <a:pt x="6812038" y="3836459"/>
                  </a:lnTo>
                  <a:lnTo>
                    <a:pt x="0" y="3836459"/>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4" name="TextBox 4"/>
            <p:cNvSpPr txBox="1"/>
            <p:nvPr/>
          </p:nvSpPr>
          <p:spPr>
            <a:xfrm>
              <a:off x="0" y="-28575"/>
              <a:ext cx="6812038" cy="3865034"/>
            </a:xfrm>
            <a:prstGeom prst="rect">
              <a:avLst/>
            </a:prstGeom>
          </p:spPr>
          <p:txBody>
            <a:bodyPr lIns="48876" tIns="48876" rIns="48876" bIns="48876" rtlCol="0" anchor="ctr"/>
            <a:lstStyle/>
            <a:p>
              <a:pPr algn="ctr">
                <a:lnSpc>
                  <a:spcPts val="1885"/>
                </a:lnSpc>
              </a:pPr>
              <a:endParaRPr/>
            </a:p>
          </p:txBody>
        </p:sp>
      </p:grpSp>
      <p:sp>
        <p:nvSpPr>
          <p:cNvPr id="5" name="Freeform 5"/>
          <p:cNvSpPr/>
          <p:nvPr/>
        </p:nvSpPr>
        <p:spPr>
          <a:xfrm>
            <a:off x="5489761" y="1551974"/>
            <a:ext cx="3654239" cy="7974292"/>
          </a:xfrm>
          <a:custGeom>
            <a:avLst/>
            <a:gdLst/>
            <a:ahLst/>
            <a:cxnLst/>
            <a:rect l="l" t="t" r="r" b="b"/>
            <a:pathLst>
              <a:path w="3654239" h="7974292">
                <a:moveTo>
                  <a:pt x="0" y="0"/>
                </a:moveTo>
                <a:lnTo>
                  <a:pt x="3654239" y="0"/>
                </a:lnTo>
                <a:lnTo>
                  <a:pt x="3654239" y="7974291"/>
                </a:lnTo>
                <a:lnTo>
                  <a:pt x="0" y="7974291"/>
                </a:lnTo>
                <a:lnTo>
                  <a:pt x="0" y="0"/>
                </a:lnTo>
                <a:close/>
              </a:path>
            </a:pathLst>
          </a:custGeom>
          <a:blipFill>
            <a:blip r:embed="rId2"/>
            <a:stretch>
              <a:fillRect/>
            </a:stretch>
          </a:blipFill>
        </p:spPr>
        <p:txBody>
          <a:bodyPr/>
          <a:lstStyle/>
          <a:p>
            <a:endParaRPr lang="he-IL"/>
          </a:p>
        </p:txBody>
      </p:sp>
      <p:sp>
        <p:nvSpPr>
          <p:cNvPr id="6" name="Freeform 6"/>
          <p:cNvSpPr/>
          <p:nvPr/>
        </p:nvSpPr>
        <p:spPr>
          <a:xfrm>
            <a:off x="9551233" y="1531889"/>
            <a:ext cx="3796123" cy="7994377"/>
          </a:xfrm>
          <a:custGeom>
            <a:avLst/>
            <a:gdLst/>
            <a:ahLst/>
            <a:cxnLst/>
            <a:rect l="l" t="t" r="r" b="b"/>
            <a:pathLst>
              <a:path w="3796123" h="7994377">
                <a:moveTo>
                  <a:pt x="0" y="0"/>
                </a:moveTo>
                <a:lnTo>
                  <a:pt x="3796123" y="0"/>
                </a:lnTo>
                <a:lnTo>
                  <a:pt x="3796123" y="7994376"/>
                </a:lnTo>
                <a:lnTo>
                  <a:pt x="0" y="7994376"/>
                </a:lnTo>
                <a:lnTo>
                  <a:pt x="0" y="0"/>
                </a:lnTo>
                <a:close/>
              </a:path>
            </a:pathLst>
          </a:custGeom>
          <a:blipFill>
            <a:blip r:embed="rId3"/>
            <a:stretch>
              <a:fillRect/>
            </a:stretch>
          </a:blipFill>
        </p:spPr>
        <p:txBody>
          <a:bodyPr/>
          <a:lstStyle/>
          <a:p>
            <a:endParaRPr lang="he-IL"/>
          </a:p>
        </p:txBody>
      </p:sp>
      <p:sp>
        <p:nvSpPr>
          <p:cNvPr id="7" name="TextBox 7"/>
          <p:cNvSpPr txBox="1"/>
          <p:nvPr/>
        </p:nvSpPr>
        <p:spPr>
          <a:xfrm>
            <a:off x="1028700" y="408405"/>
            <a:ext cx="11707172" cy="1123484"/>
          </a:xfrm>
          <a:prstGeom prst="rect">
            <a:avLst/>
          </a:prstGeom>
        </p:spPr>
        <p:txBody>
          <a:bodyPr lIns="0" tIns="0" rIns="0" bIns="0" rtlCol="0" anchor="t">
            <a:spAutoFit/>
          </a:bodyPr>
          <a:lstStyle/>
          <a:p>
            <a:pPr algn="l">
              <a:lnSpc>
                <a:spcPts val="8074"/>
              </a:lnSpc>
            </a:pPr>
            <a:r>
              <a:rPr lang="en-US" sz="8776" i="1" spc="930">
                <a:solidFill>
                  <a:srgbClr val="FDFEFE"/>
                </a:solidFill>
                <a:latin typeface="Sugo Display Italics"/>
                <a:ea typeface="Sugo Display Italics"/>
                <a:cs typeface="Sugo Display Italics"/>
                <a:sym typeface="Sugo Display Italics"/>
              </a:rPr>
              <a:t>STATE MACHINE DIAGRAM</a:t>
            </a:r>
          </a:p>
        </p:txBody>
      </p:sp>
      <p:sp>
        <p:nvSpPr>
          <p:cNvPr id="8" name="TextBox 8"/>
          <p:cNvSpPr txBox="1"/>
          <p:nvPr/>
        </p:nvSpPr>
        <p:spPr>
          <a:xfrm>
            <a:off x="1474795" y="1485299"/>
            <a:ext cx="3743920" cy="555703"/>
          </a:xfrm>
          <a:prstGeom prst="rect">
            <a:avLst/>
          </a:prstGeom>
        </p:spPr>
        <p:txBody>
          <a:bodyPr lIns="0" tIns="0" rIns="0" bIns="0" rtlCol="0" anchor="t">
            <a:spAutoFit/>
          </a:bodyPr>
          <a:lstStyle/>
          <a:p>
            <a:pPr algn="ctr">
              <a:lnSpc>
                <a:spcPts val="4545"/>
              </a:lnSpc>
              <a:spcBef>
                <a:spcPct val="0"/>
              </a:spcBef>
            </a:pPr>
            <a:r>
              <a:rPr lang="en-US" sz="3246" b="1">
                <a:solidFill>
                  <a:srgbClr val="FDFEFE"/>
                </a:solidFill>
                <a:latin typeface="Barlow Bold"/>
                <a:ea typeface="Barlow Bold"/>
                <a:cs typeface="Barlow Bold"/>
                <a:sym typeface="Barlow Bold"/>
              </a:rPr>
              <a:t>Feedbacks diagram: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812038" cy="3831771"/>
          </a:xfrm>
        </p:grpSpPr>
        <p:sp>
          <p:nvSpPr>
            <p:cNvPr id="3" name="Freeform 3"/>
            <p:cNvSpPr/>
            <p:nvPr/>
          </p:nvSpPr>
          <p:spPr>
            <a:xfrm>
              <a:off x="0" y="0"/>
              <a:ext cx="6812038" cy="3831772"/>
            </a:xfrm>
            <a:custGeom>
              <a:avLst/>
              <a:gdLst/>
              <a:ahLst/>
              <a:cxnLst/>
              <a:rect l="l" t="t" r="r" b="b"/>
              <a:pathLst>
                <a:path w="6812038" h="3831772">
                  <a:moveTo>
                    <a:pt x="0" y="0"/>
                  </a:moveTo>
                  <a:lnTo>
                    <a:pt x="6812038" y="0"/>
                  </a:lnTo>
                  <a:lnTo>
                    <a:pt x="6812038" y="3831772"/>
                  </a:lnTo>
                  <a:lnTo>
                    <a:pt x="0" y="3831772"/>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4" name="TextBox 4"/>
            <p:cNvSpPr txBox="1"/>
            <p:nvPr/>
          </p:nvSpPr>
          <p:spPr>
            <a:xfrm>
              <a:off x="0" y="-28575"/>
              <a:ext cx="6812038" cy="3860346"/>
            </a:xfrm>
            <a:prstGeom prst="rect">
              <a:avLst/>
            </a:prstGeom>
          </p:spPr>
          <p:txBody>
            <a:bodyPr lIns="48876" tIns="48876" rIns="48876" bIns="48876" rtlCol="0" anchor="ctr"/>
            <a:lstStyle/>
            <a:p>
              <a:pPr algn="ctr">
                <a:lnSpc>
                  <a:spcPts val="1885"/>
                </a:lnSpc>
              </a:pPr>
              <a:endParaRPr/>
            </a:p>
          </p:txBody>
        </p:sp>
      </p:grpSp>
      <p:sp>
        <p:nvSpPr>
          <p:cNvPr id="5" name="Freeform 5"/>
          <p:cNvSpPr/>
          <p:nvPr/>
        </p:nvSpPr>
        <p:spPr>
          <a:xfrm>
            <a:off x="1028700" y="2361658"/>
            <a:ext cx="5195994" cy="7294376"/>
          </a:xfrm>
          <a:custGeom>
            <a:avLst/>
            <a:gdLst/>
            <a:ahLst/>
            <a:cxnLst/>
            <a:rect l="l" t="t" r="r" b="b"/>
            <a:pathLst>
              <a:path w="5195994" h="7294376">
                <a:moveTo>
                  <a:pt x="0" y="0"/>
                </a:moveTo>
                <a:lnTo>
                  <a:pt x="5195994" y="0"/>
                </a:lnTo>
                <a:lnTo>
                  <a:pt x="5195994" y="7294376"/>
                </a:lnTo>
                <a:lnTo>
                  <a:pt x="0" y="7294376"/>
                </a:lnTo>
                <a:lnTo>
                  <a:pt x="0" y="0"/>
                </a:lnTo>
                <a:close/>
              </a:path>
            </a:pathLst>
          </a:custGeom>
          <a:blipFill>
            <a:blip r:embed="rId2"/>
            <a:stretch>
              <a:fillRect/>
            </a:stretch>
          </a:blipFill>
        </p:spPr>
        <p:txBody>
          <a:bodyPr/>
          <a:lstStyle/>
          <a:p>
            <a:endParaRPr lang="he-IL"/>
          </a:p>
        </p:txBody>
      </p:sp>
      <p:sp>
        <p:nvSpPr>
          <p:cNvPr id="6" name="Freeform 6"/>
          <p:cNvSpPr/>
          <p:nvPr/>
        </p:nvSpPr>
        <p:spPr>
          <a:xfrm>
            <a:off x="13505910" y="0"/>
            <a:ext cx="3753390" cy="10287000"/>
          </a:xfrm>
          <a:custGeom>
            <a:avLst/>
            <a:gdLst/>
            <a:ahLst/>
            <a:cxnLst/>
            <a:rect l="l" t="t" r="r" b="b"/>
            <a:pathLst>
              <a:path w="3753390" h="10287000">
                <a:moveTo>
                  <a:pt x="0" y="0"/>
                </a:moveTo>
                <a:lnTo>
                  <a:pt x="3753390" y="0"/>
                </a:lnTo>
                <a:lnTo>
                  <a:pt x="3753390" y="10287000"/>
                </a:lnTo>
                <a:lnTo>
                  <a:pt x="0" y="10287000"/>
                </a:lnTo>
                <a:lnTo>
                  <a:pt x="0" y="0"/>
                </a:lnTo>
                <a:close/>
              </a:path>
            </a:pathLst>
          </a:custGeom>
          <a:blipFill>
            <a:blip r:embed="rId3"/>
            <a:stretch>
              <a:fillRect r="-721"/>
            </a:stretch>
          </a:blipFill>
        </p:spPr>
        <p:txBody>
          <a:bodyPr/>
          <a:lstStyle/>
          <a:p>
            <a:endParaRPr lang="he-IL"/>
          </a:p>
        </p:txBody>
      </p:sp>
      <p:sp>
        <p:nvSpPr>
          <p:cNvPr id="7" name="TextBox 7"/>
          <p:cNvSpPr txBox="1"/>
          <p:nvPr/>
        </p:nvSpPr>
        <p:spPr>
          <a:xfrm>
            <a:off x="1028700" y="406246"/>
            <a:ext cx="11707172" cy="1123484"/>
          </a:xfrm>
          <a:prstGeom prst="rect">
            <a:avLst/>
          </a:prstGeom>
        </p:spPr>
        <p:txBody>
          <a:bodyPr lIns="0" tIns="0" rIns="0" bIns="0" rtlCol="0" anchor="t">
            <a:spAutoFit/>
          </a:bodyPr>
          <a:lstStyle/>
          <a:p>
            <a:pPr algn="l">
              <a:lnSpc>
                <a:spcPts val="8074"/>
              </a:lnSpc>
            </a:pPr>
            <a:r>
              <a:rPr lang="en-US" sz="8776" i="1" spc="930">
                <a:solidFill>
                  <a:srgbClr val="FDFEFE"/>
                </a:solidFill>
                <a:latin typeface="Sugo Display Italics"/>
                <a:ea typeface="Sugo Display Italics"/>
                <a:cs typeface="Sugo Display Italics"/>
                <a:sym typeface="Sugo Display Italics"/>
              </a:rPr>
              <a:t>STATE MACHINE DIAGRAM</a:t>
            </a:r>
          </a:p>
        </p:txBody>
      </p:sp>
      <p:sp>
        <p:nvSpPr>
          <p:cNvPr id="8" name="TextBox 8"/>
          <p:cNvSpPr txBox="1"/>
          <p:nvPr/>
        </p:nvSpPr>
        <p:spPr>
          <a:xfrm>
            <a:off x="1028700" y="1634505"/>
            <a:ext cx="2878455" cy="555703"/>
          </a:xfrm>
          <a:prstGeom prst="rect">
            <a:avLst/>
          </a:prstGeom>
        </p:spPr>
        <p:txBody>
          <a:bodyPr lIns="0" tIns="0" rIns="0" bIns="0" rtlCol="0" anchor="t">
            <a:spAutoFit/>
          </a:bodyPr>
          <a:lstStyle/>
          <a:p>
            <a:pPr algn="ctr">
              <a:lnSpc>
                <a:spcPts val="4545"/>
              </a:lnSpc>
              <a:spcBef>
                <a:spcPct val="0"/>
              </a:spcBef>
            </a:pPr>
            <a:r>
              <a:rPr lang="en-US" sz="3246" b="1">
                <a:solidFill>
                  <a:srgbClr val="FDFEFE"/>
                </a:solidFill>
                <a:latin typeface="Barlow Bold"/>
                <a:ea typeface="Barlow Bold"/>
                <a:cs typeface="Barlow Bold"/>
                <a:sym typeface="Barlow Bold"/>
              </a:rPr>
              <a:t>Chat’s diagram:</a:t>
            </a:r>
          </a:p>
        </p:txBody>
      </p:sp>
      <p:sp>
        <p:nvSpPr>
          <p:cNvPr id="9" name="TextBox 9"/>
          <p:cNvSpPr txBox="1"/>
          <p:nvPr/>
        </p:nvSpPr>
        <p:spPr>
          <a:xfrm>
            <a:off x="8787956" y="1584975"/>
            <a:ext cx="4412337" cy="605233"/>
          </a:xfrm>
          <a:prstGeom prst="rect">
            <a:avLst/>
          </a:prstGeom>
        </p:spPr>
        <p:txBody>
          <a:bodyPr lIns="0" tIns="0" rIns="0" bIns="0" rtlCol="0" anchor="t">
            <a:spAutoFit/>
          </a:bodyPr>
          <a:lstStyle/>
          <a:p>
            <a:pPr algn="ctr">
              <a:lnSpc>
                <a:spcPts val="4965"/>
              </a:lnSpc>
              <a:spcBef>
                <a:spcPct val="0"/>
              </a:spcBef>
            </a:pPr>
            <a:r>
              <a:rPr lang="en-US" sz="3546" b="1">
                <a:solidFill>
                  <a:srgbClr val="FDFEFE"/>
                </a:solidFill>
                <a:latin typeface="Barlow Bold"/>
                <a:ea typeface="Barlow Bold"/>
                <a:cs typeface="Barlow Bold"/>
                <a:sym typeface="Barlow Bold"/>
              </a:rPr>
              <a:t>Enrollment’s diagram: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99584"/>
            <a:chOff x="0" y="0"/>
            <a:chExt cx="6812038" cy="3836459"/>
          </a:xfrm>
        </p:grpSpPr>
        <p:sp>
          <p:nvSpPr>
            <p:cNvPr id="3" name="Freeform 3"/>
            <p:cNvSpPr/>
            <p:nvPr/>
          </p:nvSpPr>
          <p:spPr>
            <a:xfrm>
              <a:off x="0" y="0"/>
              <a:ext cx="6812038" cy="3836459"/>
            </a:xfrm>
            <a:custGeom>
              <a:avLst/>
              <a:gdLst/>
              <a:ahLst/>
              <a:cxnLst/>
              <a:rect l="l" t="t" r="r" b="b"/>
              <a:pathLst>
                <a:path w="6812038" h="3836459">
                  <a:moveTo>
                    <a:pt x="0" y="0"/>
                  </a:moveTo>
                  <a:lnTo>
                    <a:pt x="6812038" y="0"/>
                  </a:lnTo>
                  <a:lnTo>
                    <a:pt x="6812038" y="3836459"/>
                  </a:lnTo>
                  <a:lnTo>
                    <a:pt x="0" y="3836459"/>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4" name="TextBox 4"/>
            <p:cNvSpPr txBox="1"/>
            <p:nvPr/>
          </p:nvSpPr>
          <p:spPr>
            <a:xfrm>
              <a:off x="0" y="-28575"/>
              <a:ext cx="6812038" cy="3865034"/>
            </a:xfrm>
            <a:prstGeom prst="rect">
              <a:avLst/>
            </a:prstGeom>
          </p:spPr>
          <p:txBody>
            <a:bodyPr lIns="48876" tIns="48876" rIns="48876" bIns="48876" rtlCol="0" anchor="ctr"/>
            <a:lstStyle/>
            <a:p>
              <a:pPr algn="ctr">
                <a:lnSpc>
                  <a:spcPts val="1885"/>
                </a:lnSpc>
              </a:pPr>
              <a:endParaRPr/>
            </a:p>
          </p:txBody>
        </p:sp>
      </p:grpSp>
      <p:sp>
        <p:nvSpPr>
          <p:cNvPr id="5" name="Freeform 5"/>
          <p:cNvSpPr/>
          <p:nvPr/>
        </p:nvSpPr>
        <p:spPr>
          <a:xfrm>
            <a:off x="378713" y="2329932"/>
            <a:ext cx="7910210" cy="6928368"/>
          </a:xfrm>
          <a:custGeom>
            <a:avLst/>
            <a:gdLst/>
            <a:ahLst/>
            <a:cxnLst/>
            <a:rect l="l" t="t" r="r" b="b"/>
            <a:pathLst>
              <a:path w="7910210" h="6928368">
                <a:moveTo>
                  <a:pt x="0" y="0"/>
                </a:moveTo>
                <a:lnTo>
                  <a:pt x="7910210" y="0"/>
                </a:lnTo>
                <a:lnTo>
                  <a:pt x="7910210" y="6928368"/>
                </a:lnTo>
                <a:lnTo>
                  <a:pt x="0" y="6928368"/>
                </a:lnTo>
                <a:lnTo>
                  <a:pt x="0" y="0"/>
                </a:lnTo>
                <a:close/>
              </a:path>
            </a:pathLst>
          </a:custGeom>
          <a:blipFill>
            <a:blip r:embed="rId2"/>
            <a:stretch>
              <a:fillRect l="-841" r="-841"/>
            </a:stretch>
          </a:blipFill>
        </p:spPr>
        <p:txBody>
          <a:bodyPr/>
          <a:lstStyle/>
          <a:p>
            <a:endParaRPr lang="he-IL"/>
          </a:p>
        </p:txBody>
      </p:sp>
      <p:sp>
        <p:nvSpPr>
          <p:cNvPr id="6" name="Freeform 6"/>
          <p:cNvSpPr/>
          <p:nvPr/>
        </p:nvSpPr>
        <p:spPr>
          <a:xfrm>
            <a:off x="8837744" y="2215430"/>
            <a:ext cx="3224981" cy="7903474"/>
          </a:xfrm>
          <a:custGeom>
            <a:avLst/>
            <a:gdLst/>
            <a:ahLst/>
            <a:cxnLst/>
            <a:rect l="l" t="t" r="r" b="b"/>
            <a:pathLst>
              <a:path w="3224981" h="7903474">
                <a:moveTo>
                  <a:pt x="0" y="0"/>
                </a:moveTo>
                <a:lnTo>
                  <a:pt x="3224981" y="0"/>
                </a:lnTo>
                <a:lnTo>
                  <a:pt x="3224981" y="7903474"/>
                </a:lnTo>
                <a:lnTo>
                  <a:pt x="0" y="7903474"/>
                </a:lnTo>
                <a:lnTo>
                  <a:pt x="0" y="0"/>
                </a:lnTo>
                <a:close/>
              </a:path>
            </a:pathLst>
          </a:custGeom>
          <a:blipFill>
            <a:blip r:embed="rId3"/>
            <a:stretch>
              <a:fillRect/>
            </a:stretch>
          </a:blipFill>
        </p:spPr>
        <p:txBody>
          <a:bodyPr/>
          <a:lstStyle/>
          <a:p>
            <a:endParaRPr lang="he-IL"/>
          </a:p>
        </p:txBody>
      </p:sp>
      <p:sp>
        <p:nvSpPr>
          <p:cNvPr id="7" name="Freeform 7"/>
          <p:cNvSpPr/>
          <p:nvPr/>
        </p:nvSpPr>
        <p:spPr>
          <a:xfrm>
            <a:off x="12405379" y="2215430"/>
            <a:ext cx="5882621" cy="7903474"/>
          </a:xfrm>
          <a:custGeom>
            <a:avLst/>
            <a:gdLst/>
            <a:ahLst/>
            <a:cxnLst/>
            <a:rect l="l" t="t" r="r" b="b"/>
            <a:pathLst>
              <a:path w="5882621" h="7903474">
                <a:moveTo>
                  <a:pt x="0" y="0"/>
                </a:moveTo>
                <a:lnTo>
                  <a:pt x="5882621" y="0"/>
                </a:lnTo>
                <a:lnTo>
                  <a:pt x="5882621" y="7903474"/>
                </a:lnTo>
                <a:lnTo>
                  <a:pt x="0" y="7903474"/>
                </a:lnTo>
                <a:lnTo>
                  <a:pt x="0" y="0"/>
                </a:lnTo>
                <a:close/>
              </a:path>
            </a:pathLst>
          </a:custGeom>
          <a:blipFill>
            <a:blip r:embed="rId4"/>
            <a:stretch>
              <a:fillRect/>
            </a:stretch>
          </a:blipFill>
        </p:spPr>
        <p:txBody>
          <a:bodyPr/>
          <a:lstStyle/>
          <a:p>
            <a:endParaRPr lang="he-IL"/>
          </a:p>
        </p:txBody>
      </p:sp>
      <p:sp>
        <p:nvSpPr>
          <p:cNvPr id="8" name="TextBox 8"/>
          <p:cNvSpPr txBox="1"/>
          <p:nvPr/>
        </p:nvSpPr>
        <p:spPr>
          <a:xfrm>
            <a:off x="1028700" y="408405"/>
            <a:ext cx="12004629" cy="1123484"/>
          </a:xfrm>
          <a:prstGeom prst="rect">
            <a:avLst/>
          </a:prstGeom>
        </p:spPr>
        <p:txBody>
          <a:bodyPr lIns="0" tIns="0" rIns="0" bIns="0" rtlCol="0" anchor="t">
            <a:spAutoFit/>
          </a:bodyPr>
          <a:lstStyle/>
          <a:p>
            <a:pPr algn="l">
              <a:lnSpc>
                <a:spcPts val="8074"/>
              </a:lnSpc>
            </a:pPr>
            <a:r>
              <a:rPr lang="en-US" sz="8776" i="1" spc="930">
                <a:solidFill>
                  <a:srgbClr val="FDFEFE"/>
                </a:solidFill>
                <a:latin typeface="Sugo Display Italics"/>
                <a:ea typeface="Sugo Display Italics"/>
                <a:cs typeface="Sugo Display Italics"/>
                <a:sym typeface="Sugo Display Italics"/>
              </a:rPr>
              <a:t>CLASS + OBJECT DIAGRAM</a:t>
            </a:r>
          </a:p>
        </p:txBody>
      </p:sp>
      <p:sp>
        <p:nvSpPr>
          <p:cNvPr id="9" name="TextBox 9"/>
          <p:cNvSpPr txBox="1"/>
          <p:nvPr/>
        </p:nvSpPr>
        <p:spPr>
          <a:xfrm>
            <a:off x="378713" y="1659727"/>
            <a:ext cx="3827979" cy="555703"/>
          </a:xfrm>
          <a:prstGeom prst="rect">
            <a:avLst/>
          </a:prstGeom>
        </p:spPr>
        <p:txBody>
          <a:bodyPr lIns="0" tIns="0" rIns="0" bIns="0" rtlCol="0" anchor="t">
            <a:spAutoFit/>
          </a:bodyPr>
          <a:lstStyle/>
          <a:p>
            <a:pPr algn="ctr">
              <a:lnSpc>
                <a:spcPts val="4545"/>
              </a:lnSpc>
              <a:spcBef>
                <a:spcPct val="0"/>
              </a:spcBef>
            </a:pPr>
            <a:r>
              <a:rPr lang="en-US" sz="3246" b="1">
                <a:solidFill>
                  <a:srgbClr val="FDFEFE"/>
                </a:solidFill>
                <a:latin typeface="Barlow Bold"/>
                <a:ea typeface="Barlow Bold"/>
                <a:cs typeface="Barlow Bold"/>
                <a:sym typeface="Barlow Bold"/>
              </a:rPr>
              <a:t>Feedback’s diagram:</a:t>
            </a:r>
          </a:p>
        </p:txBody>
      </p:sp>
      <p:sp>
        <p:nvSpPr>
          <p:cNvPr id="10" name="TextBox 10"/>
          <p:cNvSpPr txBox="1"/>
          <p:nvPr/>
        </p:nvSpPr>
        <p:spPr>
          <a:xfrm>
            <a:off x="8837744" y="1699732"/>
            <a:ext cx="2612469" cy="515698"/>
          </a:xfrm>
          <a:prstGeom prst="rect">
            <a:avLst/>
          </a:prstGeom>
        </p:spPr>
        <p:txBody>
          <a:bodyPr lIns="0" tIns="0" rIns="0" bIns="0" rtlCol="0" anchor="t">
            <a:spAutoFit/>
          </a:bodyPr>
          <a:lstStyle/>
          <a:p>
            <a:pPr algn="ctr">
              <a:lnSpc>
                <a:spcPts val="4125"/>
              </a:lnSpc>
              <a:spcBef>
                <a:spcPct val="0"/>
              </a:spcBef>
            </a:pPr>
            <a:r>
              <a:rPr lang="en-US" sz="2946" b="1">
                <a:solidFill>
                  <a:srgbClr val="FDFEFE"/>
                </a:solidFill>
                <a:latin typeface="Barlow Bold"/>
                <a:ea typeface="Barlow Bold"/>
                <a:cs typeface="Barlow Bold"/>
                <a:sym typeface="Barlow Bold"/>
              </a:rPr>
              <a:t>Chat’s diagram:</a:t>
            </a:r>
          </a:p>
        </p:txBody>
      </p:sp>
      <p:sp>
        <p:nvSpPr>
          <p:cNvPr id="11" name="TextBox 11"/>
          <p:cNvSpPr txBox="1"/>
          <p:nvPr/>
        </p:nvSpPr>
        <p:spPr>
          <a:xfrm>
            <a:off x="12405379" y="1617181"/>
            <a:ext cx="4287679" cy="598248"/>
          </a:xfrm>
          <a:prstGeom prst="rect">
            <a:avLst/>
          </a:prstGeom>
        </p:spPr>
        <p:txBody>
          <a:bodyPr lIns="0" tIns="0" rIns="0" bIns="0" rtlCol="0" anchor="t">
            <a:spAutoFit/>
          </a:bodyPr>
          <a:lstStyle/>
          <a:p>
            <a:pPr algn="ctr">
              <a:lnSpc>
                <a:spcPts val="4825"/>
              </a:lnSpc>
              <a:spcBef>
                <a:spcPct val="0"/>
              </a:spcBef>
            </a:pPr>
            <a:r>
              <a:rPr lang="en-US" sz="3446" b="1">
                <a:solidFill>
                  <a:srgbClr val="FDFEFE"/>
                </a:solidFill>
                <a:latin typeface="Barlow Bold"/>
                <a:ea typeface="Barlow Bold"/>
                <a:cs typeface="Barlow Bold"/>
                <a:sym typeface="Barlow Bold"/>
              </a:rPr>
              <a:t>Enrollment’s diagram: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638" b="-9638"/>
            </a:stretch>
          </a:blipFill>
        </p:spPr>
        <p:txBody>
          <a:bodyPr/>
          <a:lstStyle/>
          <a:p>
            <a:endParaRPr lang="he-IL"/>
          </a:p>
        </p:txBody>
      </p:sp>
      <p:grpSp>
        <p:nvGrpSpPr>
          <p:cNvPr id="3" name="Group 3"/>
          <p:cNvGrpSpPr/>
          <p:nvPr/>
        </p:nvGrpSpPr>
        <p:grpSpPr>
          <a:xfrm>
            <a:off x="0" y="0"/>
            <a:ext cx="18288000" cy="10299584"/>
            <a:chOff x="0" y="0"/>
            <a:chExt cx="6812038" cy="3836459"/>
          </a:xfrm>
        </p:grpSpPr>
        <p:sp>
          <p:nvSpPr>
            <p:cNvPr id="4" name="Freeform 4"/>
            <p:cNvSpPr/>
            <p:nvPr/>
          </p:nvSpPr>
          <p:spPr>
            <a:xfrm>
              <a:off x="0" y="0"/>
              <a:ext cx="6812038" cy="3836459"/>
            </a:xfrm>
            <a:custGeom>
              <a:avLst/>
              <a:gdLst/>
              <a:ahLst/>
              <a:cxnLst/>
              <a:rect l="l" t="t" r="r" b="b"/>
              <a:pathLst>
                <a:path w="6812038" h="3836459">
                  <a:moveTo>
                    <a:pt x="0" y="0"/>
                  </a:moveTo>
                  <a:lnTo>
                    <a:pt x="6812038" y="0"/>
                  </a:lnTo>
                  <a:lnTo>
                    <a:pt x="6812038" y="3836459"/>
                  </a:lnTo>
                  <a:lnTo>
                    <a:pt x="0" y="3836459"/>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5" name="TextBox 5"/>
            <p:cNvSpPr txBox="1"/>
            <p:nvPr/>
          </p:nvSpPr>
          <p:spPr>
            <a:xfrm>
              <a:off x="0" y="-28575"/>
              <a:ext cx="6812038" cy="3865034"/>
            </a:xfrm>
            <a:prstGeom prst="rect">
              <a:avLst/>
            </a:prstGeom>
          </p:spPr>
          <p:txBody>
            <a:bodyPr lIns="48876" tIns="48876" rIns="48876" bIns="48876" rtlCol="0" anchor="ctr"/>
            <a:lstStyle/>
            <a:p>
              <a:pPr algn="ctr">
                <a:lnSpc>
                  <a:spcPts val="1885"/>
                </a:lnSpc>
              </a:pPr>
              <a:endParaRPr/>
            </a:p>
          </p:txBody>
        </p:sp>
      </p:grpSp>
      <p:sp>
        <p:nvSpPr>
          <p:cNvPr id="6" name="TextBox 6"/>
          <p:cNvSpPr txBox="1"/>
          <p:nvPr/>
        </p:nvSpPr>
        <p:spPr>
          <a:xfrm>
            <a:off x="6137338" y="391223"/>
            <a:ext cx="11679208" cy="628200"/>
          </a:xfrm>
          <a:prstGeom prst="rect">
            <a:avLst/>
          </a:prstGeom>
        </p:spPr>
        <p:txBody>
          <a:bodyPr lIns="0" tIns="0" rIns="0" bIns="0" rtlCol="0" anchor="t">
            <a:spAutoFit/>
          </a:bodyPr>
          <a:lstStyle/>
          <a:p>
            <a:pPr algn="ctr" rtl="1">
              <a:lnSpc>
                <a:spcPts val="4424"/>
              </a:lnSpc>
            </a:pPr>
            <a:r>
              <a:rPr lang="he-IL" sz="4808" b="1" i="1" spc="803">
                <a:solidFill>
                  <a:srgbClr val="FDFEFE"/>
                </a:solidFill>
                <a:latin typeface="Sugo Display Bold Italics"/>
                <a:ea typeface="Sugo Display Bold Italics"/>
                <a:cs typeface="Sugo Display Bold Italics"/>
                <a:sym typeface="Sugo Display Bold Italics"/>
                <a:rtl/>
              </a:rPr>
              <a:t>סוגיות ואתגרים שנתקלנו בהם:</a:t>
            </a:r>
          </a:p>
        </p:txBody>
      </p:sp>
      <p:sp>
        <p:nvSpPr>
          <p:cNvPr id="8" name="TextBox 7">
            <a:extLst>
              <a:ext uri="{FF2B5EF4-FFF2-40B4-BE49-F238E27FC236}">
                <a16:creationId xmlns:a16="http://schemas.microsoft.com/office/drawing/2014/main" id="{AB9C4CFA-698F-A166-88B0-19DD5635BF0A}"/>
              </a:ext>
            </a:extLst>
          </p:cNvPr>
          <p:cNvSpPr txBox="1"/>
          <p:nvPr/>
        </p:nvSpPr>
        <p:spPr>
          <a:xfrm>
            <a:off x="685800" y="1638300"/>
            <a:ext cx="16764000" cy="7999626"/>
          </a:xfrm>
          <a:prstGeom prst="rect">
            <a:avLst/>
          </a:prstGeom>
          <a:noFill/>
        </p:spPr>
        <p:txBody>
          <a:bodyPr wrap="square" rtlCol="1">
            <a:spAutoFit/>
          </a:bodyPr>
          <a:lstStyle/>
          <a:p>
            <a:pPr algn="r" rtl="1">
              <a:buFont typeface="Arial" panose="020B0604020202020204" pitchFamily="34" charset="0"/>
              <a:buChar char="•"/>
            </a:pPr>
            <a:r>
              <a:rPr lang="he-IL" sz="3600" b="1" i="0" dirty="0">
                <a:solidFill>
                  <a:srgbClr val="FDFEFE"/>
                </a:solidFill>
                <a:effectLst/>
              </a:rPr>
              <a:t>התראות </a:t>
            </a:r>
            <a:r>
              <a:rPr lang="en-US" sz="3600" b="1" i="0" dirty="0">
                <a:solidFill>
                  <a:srgbClr val="FDFEFE"/>
                </a:solidFill>
                <a:effectLst/>
              </a:rPr>
              <a:t>( Notifications) </a:t>
            </a:r>
            <a:r>
              <a:rPr lang="he-IL" sz="3600" b="1" i="0" dirty="0">
                <a:solidFill>
                  <a:srgbClr val="FDFEFE"/>
                </a:solidFill>
                <a:effectLst/>
              </a:rPr>
              <a:t>:נתקלנו בקשיים בשילוב </a:t>
            </a:r>
            <a:r>
              <a:rPr lang="en-US" sz="3600" b="1" i="0" dirty="0">
                <a:solidFill>
                  <a:srgbClr val="FDFEFE"/>
                </a:solidFill>
                <a:effectLst/>
              </a:rPr>
              <a:t>Firebase </a:t>
            </a:r>
            <a:r>
              <a:rPr lang="he-IL" sz="3600" b="1" i="0" dirty="0">
                <a:solidFill>
                  <a:srgbClr val="FDFEFE"/>
                </a:solidFill>
                <a:effectLst/>
              </a:rPr>
              <a:t>עם </a:t>
            </a:r>
            <a:r>
              <a:rPr lang="en-US" sz="3600" b="1" i="0" dirty="0">
                <a:solidFill>
                  <a:srgbClr val="FDFEFE"/>
                </a:solidFill>
                <a:effectLst/>
              </a:rPr>
              <a:t>Flutter, </a:t>
            </a:r>
            <a:r>
              <a:rPr lang="he-IL" sz="3600" b="1" i="0" dirty="0">
                <a:solidFill>
                  <a:srgbClr val="FDFEFE"/>
                </a:solidFill>
                <a:effectLst/>
              </a:rPr>
              <a:t>בעיקר בניהול ההתראות עבור משתמשים שונים (מאמן ומתאמן).</a:t>
            </a:r>
            <a:endParaRPr lang="he-IL" sz="3600" b="1" dirty="0"/>
          </a:p>
          <a:p>
            <a:pPr algn="r" rtl="1">
              <a:buFont typeface="Arial" panose="020B0604020202020204" pitchFamily="34" charset="0"/>
              <a:buChar char="•"/>
            </a:pPr>
            <a:r>
              <a:rPr lang="en-US" sz="3600" b="1" i="0" dirty="0">
                <a:solidFill>
                  <a:srgbClr val="FDFEFE"/>
                </a:solidFill>
                <a:effectLst/>
              </a:rPr>
              <a:t>Authentication: </a:t>
            </a:r>
            <a:r>
              <a:rPr lang="he-IL" sz="3600" b="1" i="0" dirty="0">
                <a:solidFill>
                  <a:srgbClr val="FDFEFE"/>
                </a:solidFill>
                <a:effectLst/>
              </a:rPr>
              <a:t>נדרשנו להתמודד עם חיבור מאובטח בין </a:t>
            </a:r>
            <a:r>
              <a:rPr lang="en-US" sz="3600" b="1" i="0" dirty="0">
                <a:solidFill>
                  <a:srgbClr val="FDFEFE"/>
                </a:solidFill>
                <a:effectLst/>
              </a:rPr>
              <a:t>Firebase Authentication </a:t>
            </a:r>
            <a:r>
              <a:rPr lang="he-IL" sz="3600" b="1" i="0" dirty="0">
                <a:solidFill>
                  <a:srgbClr val="FDFEFE"/>
                </a:solidFill>
                <a:effectLst/>
              </a:rPr>
              <a:t>לבין מסד הנתונים </a:t>
            </a:r>
            <a:r>
              <a:rPr lang="en-US" sz="3600" b="1" i="0" dirty="0" err="1">
                <a:solidFill>
                  <a:srgbClr val="FDFEFE"/>
                </a:solidFill>
                <a:effectLst/>
              </a:rPr>
              <a:t>Firestore</a:t>
            </a:r>
            <a:r>
              <a:rPr lang="en-US" sz="3600" b="1" i="0" dirty="0">
                <a:solidFill>
                  <a:srgbClr val="FDFEFE"/>
                </a:solidFill>
                <a:effectLst/>
              </a:rPr>
              <a:t> </a:t>
            </a:r>
            <a:r>
              <a:rPr lang="he-IL" sz="3600" b="1" i="0" dirty="0">
                <a:solidFill>
                  <a:srgbClr val="FDFEFE"/>
                </a:solidFill>
                <a:effectLst/>
              </a:rPr>
              <a:t>כדי לוודא שלכל משתמש יש גישה לתכנים המתאימים לו בלבד.</a:t>
            </a:r>
            <a:endParaRPr lang="he-IL" sz="3600" b="1" dirty="0"/>
          </a:p>
          <a:p>
            <a:pPr algn="r" rtl="1">
              <a:buFont typeface="Arial" panose="020B0604020202020204" pitchFamily="34" charset="0"/>
              <a:buChar char="•"/>
            </a:pPr>
            <a:r>
              <a:rPr lang="he-IL" sz="3600" b="1" i="0" dirty="0">
                <a:solidFill>
                  <a:srgbClr val="FDFEFE"/>
                </a:solidFill>
                <a:effectLst/>
              </a:rPr>
              <a:t>שפת </a:t>
            </a:r>
            <a:r>
              <a:rPr lang="en-US" sz="3600" b="1" i="0" dirty="0">
                <a:solidFill>
                  <a:srgbClr val="FDFEFE"/>
                </a:solidFill>
                <a:effectLst/>
              </a:rPr>
              <a:t>Dart: </a:t>
            </a:r>
            <a:r>
              <a:rPr lang="he-IL" sz="3600" b="1" i="0" dirty="0">
                <a:solidFill>
                  <a:srgbClr val="FDFEFE"/>
                </a:solidFill>
                <a:effectLst/>
              </a:rPr>
              <a:t>זוהי שפה חדשה עבורנו, והיינו צריכים ללמוד אותה תוך כדי פיתוח, מה שעיכב מעט את קצב ההתקדמות.</a:t>
            </a:r>
            <a:endParaRPr lang="he-IL" sz="3600" b="1" dirty="0"/>
          </a:p>
          <a:p>
            <a:pPr algn="r" rtl="1">
              <a:lnSpc>
                <a:spcPts val="5475"/>
              </a:lnSpc>
            </a:pPr>
            <a:r>
              <a:rPr lang="he-IL" sz="3600" b="1" i="0" dirty="0">
                <a:solidFill>
                  <a:srgbClr val="FDFEFE"/>
                </a:solidFill>
                <a:effectLst/>
                <a:latin typeface="YAFdJsyuOPM 0"/>
              </a:rPr>
              <a:t>מה כדאי להוסיף לאפליקציה?</a:t>
            </a:r>
            <a:endParaRPr lang="he-IL" sz="3600" b="1" dirty="0">
              <a:solidFill>
                <a:srgbClr val="FDFEFE"/>
              </a:solidFill>
              <a:effectLst/>
              <a:latin typeface="YAFdJsyuOPM 0"/>
            </a:endParaRPr>
          </a:p>
          <a:p>
            <a:pPr algn="r" rtl="1">
              <a:buFont typeface="Arial" panose="020B0604020202020204" pitchFamily="34" charset="0"/>
              <a:buChar char="•"/>
            </a:pPr>
            <a:r>
              <a:rPr lang="he-IL" sz="3600" b="1" i="0" dirty="0">
                <a:solidFill>
                  <a:srgbClr val="FDFEFE"/>
                </a:solidFill>
                <a:effectLst/>
              </a:rPr>
              <a:t>שיפור מערכת ההתראות: הפיכת ההתראות לאינטראקטיביות, כך שמשתמשים יוכלו להגיב עליהן ישירות מהמסך הראשי.</a:t>
            </a:r>
            <a:endParaRPr lang="he-IL" sz="3600" b="1" dirty="0"/>
          </a:p>
          <a:p>
            <a:pPr algn="r" rtl="1">
              <a:buFont typeface="Arial" panose="020B0604020202020204" pitchFamily="34" charset="0"/>
              <a:buChar char="•"/>
            </a:pPr>
            <a:r>
              <a:rPr lang="he-IL" sz="3600" b="1" i="0" dirty="0">
                <a:solidFill>
                  <a:srgbClr val="FDFEFE"/>
                </a:solidFill>
                <a:effectLst/>
              </a:rPr>
              <a:t>אפשרות לשיחות וידאו בין מתאמנים למאמנים: כדי לאפשר פידבק </a:t>
            </a:r>
            <a:r>
              <a:rPr lang="he-IL" sz="3600" b="1" i="0" dirty="0" err="1">
                <a:solidFill>
                  <a:srgbClr val="FDFEFE"/>
                </a:solidFill>
                <a:effectLst/>
              </a:rPr>
              <a:t>מיידי</a:t>
            </a:r>
            <a:r>
              <a:rPr lang="he-IL" sz="3600" b="1" i="0" dirty="0">
                <a:solidFill>
                  <a:srgbClr val="FDFEFE"/>
                </a:solidFill>
                <a:effectLst/>
              </a:rPr>
              <a:t> ושיפור הקשר בין המשתמשים.</a:t>
            </a:r>
            <a:endParaRPr lang="he-IL" sz="3600" b="1" dirty="0"/>
          </a:p>
          <a:p>
            <a:pPr algn="r" rtl="1">
              <a:buFont typeface="Arial" panose="020B0604020202020204" pitchFamily="34" charset="0"/>
              <a:buChar char="•"/>
            </a:pPr>
            <a:r>
              <a:rPr lang="he-IL" sz="3600" b="1" i="0" dirty="0">
                <a:solidFill>
                  <a:srgbClr val="FDFEFE"/>
                </a:solidFill>
                <a:effectLst/>
              </a:rPr>
              <a:t>מעקב ביצועים חכם: גרפים ודוחות שיציגו את ההתקדמות של כל מתאמן לאורך זמן.</a:t>
            </a:r>
            <a:endParaRPr lang="he-IL" sz="3600" b="1" dirty="0"/>
          </a:p>
          <a:p>
            <a:pPr algn="r" rtl="1">
              <a:buFont typeface="Arial" panose="020B0604020202020204" pitchFamily="34" charset="0"/>
              <a:buChar char="•"/>
            </a:pPr>
            <a:r>
              <a:rPr lang="he-IL" sz="3600" b="1" i="0" dirty="0">
                <a:solidFill>
                  <a:srgbClr val="FDFEFE"/>
                </a:solidFill>
                <a:effectLst/>
              </a:rPr>
              <a:t>תמיכה בריבוי שפות: הוספת תמיכה רשמית לעברית, אנגלית ושפות נוספות.</a:t>
            </a:r>
            <a:endParaRPr lang="he-IL" sz="3600" b="1" dirty="0"/>
          </a:p>
          <a:p>
            <a:pPr algn="r" rtl="1"/>
            <a:endParaRPr lang="he-IL" sz="3600"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638" b="-9638"/>
            </a:stretch>
          </a:blipFill>
        </p:spPr>
        <p:txBody>
          <a:bodyPr/>
          <a:lstStyle/>
          <a:p>
            <a:endParaRPr lang="he-IL"/>
          </a:p>
        </p:txBody>
      </p:sp>
      <p:grpSp>
        <p:nvGrpSpPr>
          <p:cNvPr id="3" name="Group 3"/>
          <p:cNvGrpSpPr/>
          <p:nvPr/>
        </p:nvGrpSpPr>
        <p:grpSpPr>
          <a:xfrm>
            <a:off x="0" y="-12584"/>
            <a:ext cx="18288000" cy="10299584"/>
            <a:chOff x="0" y="0"/>
            <a:chExt cx="6812038" cy="3836459"/>
          </a:xfrm>
        </p:grpSpPr>
        <p:sp>
          <p:nvSpPr>
            <p:cNvPr id="4" name="Freeform 4"/>
            <p:cNvSpPr/>
            <p:nvPr/>
          </p:nvSpPr>
          <p:spPr>
            <a:xfrm>
              <a:off x="0" y="0"/>
              <a:ext cx="6812038" cy="3836459"/>
            </a:xfrm>
            <a:custGeom>
              <a:avLst/>
              <a:gdLst/>
              <a:ahLst/>
              <a:cxnLst/>
              <a:rect l="l" t="t" r="r" b="b"/>
              <a:pathLst>
                <a:path w="6812038" h="3836459">
                  <a:moveTo>
                    <a:pt x="0" y="0"/>
                  </a:moveTo>
                  <a:lnTo>
                    <a:pt x="6812038" y="0"/>
                  </a:lnTo>
                  <a:lnTo>
                    <a:pt x="6812038" y="3836459"/>
                  </a:lnTo>
                  <a:lnTo>
                    <a:pt x="0" y="3836459"/>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5" name="TextBox 5"/>
            <p:cNvSpPr txBox="1"/>
            <p:nvPr/>
          </p:nvSpPr>
          <p:spPr>
            <a:xfrm>
              <a:off x="0" y="-28575"/>
              <a:ext cx="6812038" cy="3865034"/>
            </a:xfrm>
            <a:prstGeom prst="rect">
              <a:avLst/>
            </a:prstGeom>
          </p:spPr>
          <p:txBody>
            <a:bodyPr lIns="48876" tIns="48876" rIns="48876" bIns="48876" rtlCol="0" anchor="ctr"/>
            <a:lstStyle/>
            <a:p>
              <a:pPr algn="ctr">
                <a:lnSpc>
                  <a:spcPts val="1885"/>
                </a:lnSpc>
              </a:pPr>
              <a:endParaRPr/>
            </a:p>
          </p:txBody>
        </p:sp>
      </p:grpSp>
      <p:sp>
        <p:nvSpPr>
          <p:cNvPr id="6" name="TextBox 6"/>
          <p:cNvSpPr txBox="1"/>
          <p:nvPr/>
        </p:nvSpPr>
        <p:spPr>
          <a:xfrm>
            <a:off x="4454582" y="2317896"/>
            <a:ext cx="9378837" cy="6270334"/>
          </a:xfrm>
          <a:prstGeom prst="rect">
            <a:avLst/>
          </a:prstGeom>
        </p:spPr>
        <p:txBody>
          <a:bodyPr lIns="0" tIns="0" rIns="0" bIns="0" rtlCol="0" anchor="t">
            <a:spAutoFit/>
          </a:bodyPr>
          <a:lstStyle/>
          <a:p>
            <a:pPr algn="ctr">
              <a:lnSpc>
                <a:spcPts val="23658"/>
              </a:lnSpc>
            </a:pPr>
            <a:r>
              <a:rPr lang="en-US" sz="25715" i="1" spc="2725">
                <a:solidFill>
                  <a:srgbClr val="FDFEFE"/>
                </a:solidFill>
                <a:latin typeface="Sugo Display Italics"/>
                <a:ea typeface="Sugo Display Italics"/>
                <a:cs typeface="Sugo Display Italics"/>
                <a:sym typeface="Sugo Display Italics"/>
              </a:rPr>
              <a:t>THANK YOU</a:t>
            </a:r>
          </a:p>
        </p:txBody>
      </p:sp>
      <p:sp>
        <p:nvSpPr>
          <p:cNvPr id="7" name="Freeform 7"/>
          <p:cNvSpPr/>
          <p:nvPr/>
        </p:nvSpPr>
        <p:spPr>
          <a:xfrm flipH="1">
            <a:off x="11871277" y="5647144"/>
            <a:ext cx="1962141" cy="2286393"/>
          </a:xfrm>
          <a:custGeom>
            <a:avLst/>
            <a:gdLst/>
            <a:ahLst/>
            <a:cxnLst/>
            <a:rect l="l" t="t" r="r" b="b"/>
            <a:pathLst>
              <a:path w="1962141" h="2286393">
                <a:moveTo>
                  <a:pt x="1962141" y="0"/>
                </a:moveTo>
                <a:lnTo>
                  <a:pt x="0" y="0"/>
                </a:lnTo>
                <a:lnTo>
                  <a:pt x="0" y="2286393"/>
                </a:lnTo>
                <a:lnTo>
                  <a:pt x="1962141" y="2286393"/>
                </a:lnTo>
                <a:lnTo>
                  <a:pt x="196214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8" name="Freeform 8"/>
          <p:cNvSpPr/>
          <p:nvPr/>
        </p:nvSpPr>
        <p:spPr>
          <a:xfrm>
            <a:off x="14738159" y="6347569"/>
            <a:ext cx="3849526" cy="3906346"/>
          </a:xfrm>
          <a:custGeom>
            <a:avLst/>
            <a:gdLst/>
            <a:ahLst/>
            <a:cxnLst/>
            <a:rect l="l" t="t" r="r" b="b"/>
            <a:pathLst>
              <a:path w="3849526" h="3906346">
                <a:moveTo>
                  <a:pt x="0" y="0"/>
                </a:moveTo>
                <a:lnTo>
                  <a:pt x="3849526" y="0"/>
                </a:lnTo>
                <a:lnTo>
                  <a:pt x="3849526" y="3906346"/>
                </a:lnTo>
                <a:lnTo>
                  <a:pt x="0" y="39063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9" name="Freeform 9"/>
          <p:cNvSpPr/>
          <p:nvPr/>
        </p:nvSpPr>
        <p:spPr>
          <a:xfrm>
            <a:off x="-1325183" y="6790340"/>
            <a:ext cx="4707767" cy="6857162"/>
          </a:xfrm>
          <a:custGeom>
            <a:avLst/>
            <a:gdLst/>
            <a:ahLst/>
            <a:cxnLst/>
            <a:rect l="l" t="t" r="r" b="b"/>
            <a:pathLst>
              <a:path w="4707767" h="6857162">
                <a:moveTo>
                  <a:pt x="0" y="0"/>
                </a:moveTo>
                <a:lnTo>
                  <a:pt x="4707766" y="0"/>
                </a:lnTo>
                <a:lnTo>
                  <a:pt x="4707766" y="6857163"/>
                </a:lnTo>
                <a:lnTo>
                  <a:pt x="0" y="68571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he-IL"/>
          </a:p>
        </p:txBody>
      </p:sp>
      <p:sp>
        <p:nvSpPr>
          <p:cNvPr id="10" name="Freeform 10"/>
          <p:cNvSpPr/>
          <p:nvPr/>
        </p:nvSpPr>
        <p:spPr>
          <a:xfrm>
            <a:off x="5164320" y="5647144"/>
            <a:ext cx="1380992" cy="2442270"/>
          </a:xfrm>
          <a:custGeom>
            <a:avLst/>
            <a:gdLst/>
            <a:ahLst/>
            <a:cxnLst/>
            <a:rect l="l" t="t" r="r" b="b"/>
            <a:pathLst>
              <a:path w="1380992" h="2442270">
                <a:moveTo>
                  <a:pt x="0" y="0"/>
                </a:moveTo>
                <a:lnTo>
                  <a:pt x="1380993" y="0"/>
                </a:lnTo>
                <a:lnTo>
                  <a:pt x="1380993" y="2442270"/>
                </a:lnTo>
                <a:lnTo>
                  <a:pt x="0" y="24422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he-I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99584"/>
            <a:chOff x="0" y="0"/>
            <a:chExt cx="6812038" cy="3836459"/>
          </a:xfrm>
        </p:grpSpPr>
        <p:sp>
          <p:nvSpPr>
            <p:cNvPr id="3" name="Freeform 3"/>
            <p:cNvSpPr/>
            <p:nvPr/>
          </p:nvSpPr>
          <p:spPr>
            <a:xfrm>
              <a:off x="0" y="0"/>
              <a:ext cx="6812038" cy="3836459"/>
            </a:xfrm>
            <a:custGeom>
              <a:avLst/>
              <a:gdLst/>
              <a:ahLst/>
              <a:cxnLst/>
              <a:rect l="l" t="t" r="r" b="b"/>
              <a:pathLst>
                <a:path w="6812038" h="3836459">
                  <a:moveTo>
                    <a:pt x="0" y="0"/>
                  </a:moveTo>
                  <a:lnTo>
                    <a:pt x="6812038" y="0"/>
                  </a:lnTo>
                  <a:lnTo>
                    <a:pt x="6812038" y="3836459"/>
                  </a:lnTo>
                  <a:lnTo>
                    <a:pt x="0" y="3836459"/>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4" name="TextBox 4"/>
            <p:cNvSpPr txBox="1"/>
            <p:nvPr/>
          </p:nvSpPr>
          <p:spPr>
            <a:xfrm>
              <a:off x="0" y="-28575"/>
              <a:ext cx="6812038" cy="3865034"/>
            </a:xfrm>
            <a:prstGeom prst="rect">
              <a:avLst/>
            </a:prstGeom>
          </p:spPr>
          <p:txBody>
            <a:bodyPr lIns="48876" tIns="48876" rIns="48876" bIns="48876" rtlCol="0" anchor="ctr"/>
            <a:lstStyle/>
            <a:p>
              <a:pPr algn="ctr">
                <a:lnSpc>
                  <a:spcPts val="1885"/>
                </a:lnSpc>
              </a:pPr>
              <a:endParaRPr/>
            </a:p>
          </p:txBody>
        </p:sp>
      </p:grpSp>
      <p:sp>
        <p:nvSpPr>
          <p:cNvPr id="5" name="Freeform 5"/>
          <p:cNvSpPr/>
          <p:nvPr/>
        </p:nvSpPr>
        <p:spPr>
          <a:xfrm>
            <a:off x="269529" y="604766"/>
            <a:ext cx="4996286" cy="9468028"/>
          </a:xfrm>
          <a:custGeom>
            <a:avLst/>
            <a:gdLst/>
            <a:ahLst/>
            <a:cxnLst/>
            <a:rect l="l" t="t" r="r" b="b"/>
            <a:pathLst>
              <a:path w="4996286" h="9468028">
                <a:moveTo>
                  <a:pt x="0" y="0"/>
                </a:moveTo>
                <a:lnTo>
                  <a:pt x="4996286" y="0"/>
                </a:lnTo>
                <a:lnTo>
                  <a:pt x="4996286" y="9468028"/>
                </a:lnTo>
                <a:lnTo>
                  <a:pt x="0" y="9468028"/>
                </a:lnTo>
                <a:lnTo>
                  <a:pt x="0" y="0"/>
                </a:lnTo>
                <a:close/>
              </a:path>
            </a:pathLst>
          </a:custGeom>
          <a:blipFill>
            <a:blip r:embed="rId2"/>
            <a:stretch>
              <a:fillRect/>
            </a:stretch>
          </a:blipFill>
        </p:spPr>
        <p:txBody>
          <a:bodyPr/>
          <a:lstStyle/>
          <a:p>
            <a:endParaRPr lang="he-IL"/>
          </a:p>
        </p:txBody>
      </p:sp>
      <p:sp>
        <p:nvSpPr>
          <p:cNvPr id="6" name="Freeform 6"/>
          <p:cNvSpPr/>
          <p:nvPr/>
        </p:nvSpPr>
        <p:spPr>
          <a:xfrm>
            <a:off x="6191263" y="465813"/>
            <a:ext cx="4521409" cy="9985310"/>
          </a:xfrm>
          <a:custGeom>
            <a:avLst/>
            <a:gdLst/>
            <a:ahLst/>
            <a:cxnLst/>
            <a:rect l="l" t="t" r="r" b="b"/>
            <a:pathLst>
              <a:path w="4521409" h="9985310">
                <a:moveTo>
                  <a:pt x="0" y="0"/>
                </a:moveTo>
                <a:lnTo>
                  <a:pt x="4521410" y="0"/>
                </a:lnTo>
                <a:lnTo>
                  <a:pt x="4521410" y="9985309"/>
                </a:lnTo>
                <a:lnTo>
                  <a:pt x="0" y="9985309"/>
                </a:lnTo>
                <a:lnTo>
                  <a:pt x="0" y="0"/>
                </a:lnTo>
                <a:close/>
              </a:path>
            </a:pathLst>
          </a:custGeom>
          <a:blipFill>
            <a:blip r:embed="rId3"/>
            <a:stretch>
              <a:fillRect/>
            </a:stretch>
          </a:blipFill>
        </p:spPr>
        <p:txBody>
          <a:bodyPr/>
          <a:lstStyle/>
          <a:p>
            <a:endParaRPr lang="he-IL"/>
          </a:p>
        </p:txBody>
      </p:sp>
      <p:pic>
        <p:nvPicPr>
          <p:cNvPr id="9" name="Picture 8" descr="A screenshot of a phone&#10;&#10;AI-generated content may be incorrect.">
            <a:extLst>
              <a:ext uri="{FF2B5EF4-FFF2-40B4-BE49-F238E27FC236}">
                <a16:creationId xmlns:a16="http://schemas.microsoft.com/office/drawing/2014/main" id="{1B5FD80D-022F-0916-A832-56DCB4854F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8120" y="337892"/>
            <a:ext cx="4414838" cy="994910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95664"/>
            <a:ext cx="18288000" cy="10299584"/>
            <a:chOff x="0" y="0"/>
            <a:chExt cx="6812038" cy="3836459"/>
          </a:xfrm>
        </p:grpSpPr>
        <p:sp>
          <p:nvSpPr>
            <p:cNvPr id="3" name="Freeform 3"/>
            <p:cNvSpPr/>
            <p:nvPr/>
          </p:nvSpPr>
          <p:spPr>
            <a:xfrm>
              <a:off x="0" y="0"/>
              <a:ext cx="6812038" cy="3836459"/>
            </a:xfrm>
            <a:custGeom>
              <a:avLst/>
              <a:gdLst/>
              <a:ahLst/>
              <a:cxnLst/>
              <a:rect l="l" t="t" r="r" b="b"/>
              <a:pathLst>
                <a:path w="6812038" h="3836459">
                  <a:moveTo>
                    <a:pt x="0" y="0"/>
                  </a:moveTo>
                  <a:lnTo>
                    <a:pt x="6812038" y="0"/>
                  </a:lnTo>
                  <a:lnTo>
                    <a:pt x="6812038" y="3836459"/>
                  </a:lnTo>
                  <a:lnTo>
                    <a:pt x="0" y="3836459"/>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4" name="TextBox 4"/>
            <p:cNvSpPr txBox="1"/>
            <p:nvPr/>
          </p:nvSpPr>
          <p:spPr>
            <a:xfrm>
              <a:off x="0" y="-28575"/>
              <a:ext cx="6812038" cy="3865034"/>
            </a:xfrm>
            <a:prstGeom prst="rect">
              <a:avLst/>
            </a:prstGeom>
          </p:spPr>
          <p:txBody>
            <a:bodyPr lIns="48876" tIns="48876" rIns="48876" bIns="48876" rtlCol="0" anchor="ctr"/>
            <a:lstStyle/>
            <a:p>
              <a:pPr algn="ctr">
                <a:lnSpc>
                  <a:spcPts val="1885"/>
                </a:lnSpc>
              </a:pPr>
              <a:endParaRPr/>
            </a:p>
          </p:txBody>
        </p:sp>
      </p:grpSp>
      <p:sp>
        <p:nvSpPr>
          <p:cNvPr id="5" name="Freeform 5"/>
          <p:cNvSpPr/>
          <p:nvPr/>
        </p:nvSpPr>
        <p:spPr>
          <a:xfrm>
            <a:off x="6411071" y="2088108"/>
            <a:ext cx="4800705" cy="8055240"/>
          </a:xfrm>
          <a:custGeom>
            <a:avLst/>
            <a:gdLst/>
            <a:ahLst/>
            <a:cxnLst/>
            <a:rect l="l" t="t" r="r" b="b"/>
            <a:pathLst>
              <a:path w="4800705" h="8055240">
                <a:moveTo>
                  <a:pt x="0" y="0"/>
                </a:moveTo>
                <a:lnTo>
                  <a:pt x="4800705" y="0"/>
                </a:lnTo>
                <a:lnTo>
                  <a:pt x="4800705" y="8055240"/>
                </a:lnTo>
                <a:lnTo>
                  <a:pt x="0" y="8055240"/>
                </a:lnTo>
                <a:lnTo>
                  <a:pt x="0" y="0"/>
                </a:lnTo>
                <a:close/>
              </a:path>
            </a:pathLst>
          </a:custGeom>
          <a:blipFill>
            <a:blip r:embed="rId2"/>
            <a:stretch>
              <a:fillRect l="-25780" t="-19025" r="-50699" b="-29897"/>
            </a:stretch>
          </a:blipFill>
        </p:spPr>
        <p:txBody>
          <a:bodyPr/>
          <a:lstStyle/>
          <a:p>
            <a:endParaRPr lang="he-IL"/>
          </a:p>
        </p:txBody>
      </p:sp>
      <p:sp>
        <p:nvSpPr>
          <p:cNvPr id="6" name="Freeform 6"/>
          <p:cNvSpPr/>
          <p:nvPr/>
        </p:nvSpPr>
        <p:spPr>
          <a:xfrm>
            <a:off x="11935676" y="1706922"/>
            <a:ext cx="4738223" cy="8598207"/>
          </a:xfrm>
          <a:custGeom>
            <a:avLst/>
            <a:gdLst/>
            <a:ahLst/>
            <a:cxnLst/>
            <a:rect l="l" t="t" r="r" b="b"/>
            <a:pathLst>
              <a:path w="4738223" h="8598207">
                <a:moveTo>
                  <a:pt x="0" y="0"/>
                </a:moveTo>
                <a:lnTo>
                  <a:pt x="4738222" y="0"/>
                </a:lnTo>
                <a:lnTo>
                  <a:pt x="4738222" y="8598206"/>
                </a:lnTo>
                <a:lnTo>
                  <a:pt x="0" y="8598206"/>
                </a:lnTo>
                <a:lnTo>
                  <a:pt x="0" y="0"/>
                </a:lnTo>
                <a:close/>
              </a:path>
            </a:pathLst>
          </a:custGeom>
          <a:blipFill>
            <a:blip r:embed="rId3"/>
            <a:stretch>
              <a:fillRect l="-27452" t="-16136" r="-53074" b="-14119"/>
            </a:stretch>
          </a:blipFill>
        </p:spPr>
        <p:txBody>
          <a:bodyPr/>
          <a:lstStyle/>
          <a:p>
            <a:endParaRPr lang="he-IL"/>
          </a:p>
        </p:txBody>
      </p:sp>
      <p:sp>
        <p:nvSpPr>
          <p:cNvPr id="7" name="Freeform 7"/>
          <p:cNvSpPr/>
          <p:nvPr/>
        </p:nvSpPr>
        <p:spPr>
          <a:xfrm>
            <a:off x="1279110" y="2088108"/>
            <a:ext cx="4288368" cy="7835833"/>
          </a:xfrm>
          <a:custGeom>
            <a:avLst/>
            <a:gdLst/>
            <a:ahLst/>
            <a:cxnLst/>
            <a:rect l="l" t="t" r="r" b="b"/>
            <a:pathLst>
              <a:path w="4288368" h="7835833">
                <a:moveTo>
                  <a:pt x="0" y="0"/>
                </a:moveTo>
                <a:lnTo>
                  <a:pt x="4288368" y="0"/>
                </a:lnTo>
                <a:lnTo>
                  <a:pt x="4288368" y="7835834"/>
                </a:lnTo>
                <a:lnTo>
                  <a:pt x="0" y="7835834"/>
                </a:lnTo>
                <a:lnTo>
                  <a:pt x="0" y="0"/>
                </a:lnTo>
                <a:close/>
              </a:path>
            </a:pathLst>
          </a:custGeom>
          <a:blipFill>
            <a:blip r:embed="rId4"/>
            <a:stretch>
              <a:fillRect l="-5411" r="-5411" b="-6769"/>
            </a:stretch>
          </a:blipFill>
        </p:spPr>
        <p:txBody>
          <a:bodyPr/>
          <a:lstStyle/>
          <a:p>
            <a:endParaRPr lang="he-IL"/>
          </a:p>
        </p:txBody>
      </p:sp>
      <p:sp>
        <p:nvSpPr>
          <p:cNvPr id="8" name="TextBox 8"/>
          <p:cNvSpPr txBox="1"/>
          <p:nvPr/>
        </p:nvSpPr>
        <p:spPr>
          <a:xfrm>
            <a:off x="187918" y="130444"/>
            <a:ext cx="8576548" cy="1078004"/>
          </a:xfrm>
          <a:prstGeom prst="rect">
            <a:avLst/>
          </a:prstGeom>
        </p:spPr>
        <p:txBody>
          <a:bodyPr lIns="0" tIns="0" rIns="0" bIns="0" rtlCol="0" anchor="t">
            <a:spAutoFit/>
          </a:bodyPr>
          <a:lstStyle/>
          <a:p>
            <a:pPr algn="ctr">
              <a:lnSpc>
                <a:spcPts val="8832"/>
              </a:lnSpc>
              <a:spcBef>
                <a:spcPct val="0"/>
              </a:spcBef>
            </a:pPr>
            <a:r>
              <a:rPr lang="en-US" sz="6308" b="1">
                <a:solidFill>
                  <a:srgbClr val="FDFEFE"/>
                </a:solidFill>
                <a:latin typeface="Barlow Bold"/>
                <a:ea typeface="Barlow Bold"/>
                <a:cs typeface="Barlow Bold"/>
                <a:sym typeface="Barlow Bold"/>
              </a:rPr>
              <a:t>Notifications in the app: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a:extLst>
            <a:ext uri="{FF2B5EF4-FFF2-40B4-BE49-F238E27FC236}">
              <a16:creationId xmlns:a16="http://schemas.microsoft.com/office/drawing/2014/main" id="{A76DFB21-D356-79B2-ED01-0841394FBAC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1ED592F-227C-657D-B273-BF05A52F0DDC}"/>
              </a:ext>
            </a:extLst>
          </p:cNvPr>
          <p:cNvGrpSpPr/>
          <p:nvPr/>
        </p:nvGrpSpPr>
        <p:grpSpPr>
          <a:xfrm>
            <a:off x="0" y="95664"/>
            <a:ext cx="18288000" cy="10299584"/>
            <a:chOff x="0" y="0"/>
            <a:chExt cx="6812038" cy="3836459"/>
          </a:xfrm>
        </p:grpSpPr>
        <p:sp>
          <p:nvSpPr>
            <p:cNvPr id="3" name="Freeform 3">
              <a:extLst>
                <a:ext uri="{FF2B5EF4-FFF2-40B4-BE49-F238E27FC236}">
                  <a16:creationId xmlns:a16="http://schemas.microsoft.com/office/drawing/2014/main" id="{9B432B91-2EC3-D318-D9C9-8EC902833C85}"/>
                </a:ext>
              </a:extLst>
            </p:cNvPr>
            <p:cNvSpPr/>
            <p:nvPr/>
          </p:nvSpPr>
          <p:spPr>
            <a:xfrm>
              <a:off x="0" y="0"/>
              <a:ext cx="6812038" cy="3836459"/>
            </a:xfrm>
            <a:custGeom>
              <a:avLst/>
              <a:gdLst/>
              <a:ahLst/>
              <a:cxnLst/>
              <a:rect l="l" t="t" r="r" b="b"/>
              <a:pathLst>
                <a:path w="6812038" h="3836459">
                  <a:moveTo>
                    <a:pt x="0" y="0"/>
                  </a:moveTo>
                  <a:lnTo>
                    <a:pt x="6812038" y="0"/>
                  </a:lnTo>
                  <a:lnTo>
                    <a:pt x="6812038" y="3836459"/>
                  </a:lnTo>
                  <a:lnTo>
                    <a:pt x="0" y="3836459"/>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b="1"/>
            </a:p>
          </p:txBody>
        </p:sp>
        <p:sp>
          <p:nvSpPr>
            <p:cNvPr id="4" name="TextBox 4">
              <a:extLst>
                <a:ext uri="{FF2B5EF4-FFF2-40B4-BE49-F238E27FC236}">
                  <a16:creationId xmlns:a16="http://schemas.microsoft.com/office/drawing/2014/main" id="{7CAD3EF2-2FA2-81DC-9508-E729C2519258}"/>
                </a:ext>
              </a:extLst>
            </p:cNvPr>
            <p:cNvSpPr txBox="1"/>
            <p:nvPr/>
          </p:nvSpPr>
          <p:spPr>
            <a:xfrm>
              <a:off x="0" y="-28575"/>
              <a:ext cx="6812038" cy="3865034"/>
            </a:xfrm>
            <a:prstGeom prst="rect">
              <a:avLst/>
            </a:prstGeom>
          </p:spPr>
          <p:txBody>
            <a:bodyPr lIns="48876" tIns="48876" rIns="48876" bIns="48876" rtlCol="0" anchor="ctr"/>
            <a:lstStyle/>
            <a:p>
              <a:pPr algn="ctr">
                <a:lnSpc>
                  <a:spcPts val="1885"/>
                </a:lnSpc>
              </a:pPr>
              <a:endParaRPr b="1"/>
            </a:p>
          </p:txBody>
        </p:sp>
      </p:grpSp>
      <p:sp>
        <p:nvSpPr>
          <p:cNvPr id="8" name="TextBox 8">
            <a:extLst>
              <a:ext uri="{FF2B5EF4-FFF2-40B4-BE49-F238E27FC236}">
                <a16:creationId xmlns:a16="http://schemas.microsoft.com/office/drawing/2014/main" id="{D9657603-9FE6-9420-2ECF-FF85EE02F9C5}"/>
              </a:ext>
            </a:extLst>
          </p:cNvPr>
          <p:cNvSpPr txBox="1"/>
          <p:nvPr/>
        </p:nvSpPr>
        <p:spPr>
          <a:xfrm>
            <a:off x="187918" y="130444"/>
            <a:ext cx="8576548" cy="1008161"/>
          </a:xfrm>
          <a:prstGeom prst="rect">
            <a:avLst/>
          </a:prstGeom>
        </p:spPr>
        <p:txBody>
          <a:bodyPr lIns="0" tIns="0" rIns="0" bIns="0" rtlCol="0" anchor="t">
            <a:spAutoFit/>
          </a:bodyPr>
          <a:lstStyle/>
          <a:p>
            <a:pPr algn="ctr">
              <a:lnSpc>
                <a:spcPts val="8832"/>
              </a:lnSpc>
              <a:spcBef>
                <a:spcPct val="0"/>
              </a:spcBef>
            </a:pPr>
            <a:r>
              <a:rPr lang="en-US" sz="6308" b="1" dirty="0">
                <a:solidFill>
                  <a:srgbClr val="FDFEFE"/>
                </a:solidFill>
                <a:latin typeface="Barlow Bold"/>
                <a:ea typeface="Barlow Bold"/>
                <a:cs typeface="Barlow Bold"/>
                <a:sym typeface="Barlow Bold"/>
              </a:rPr>
              <a:t>Forgot your password?:</a:t>
            </a:r>
          </a:p>
        </p:txBody>
      </p:sp>
      <p:pic>
        <p:nvPicPr>
          <p:cNvPr id="12" name="Picture 11" descr="A screenshot of a login screen&#10;&#10;AI-generated content may be incorrect.">
            <a:extLst>
              <a:ext uri="{FF2B5EF4-FFF2-40B4-BE49-F238E27FC236}">
                <a16:creationId xmlns:a16="http://schemas.microsoft.com/office/drawing/2014/main" id="{F65F0B69-7A02-4854-34D6-8CF0772C6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317521"/>
            <a:ext cx="4114800" cy="9129713"/>
          </a:xfrm>
          <a:prstGeom prst="rect">
            <a:avLst/>
          </a:prstGeom>
        </p:spPr>
      </p:pic>
      <p:pic>
        <p:nvPicPr>
          <p:cNvPr id="14" name="Picture 13" descr="A screenshot of a cell phone&#10;&#10;AI-generated content may be incorrect.">
            <a:extLst>
              <a:ext uri="{FF2B5EF4-FFF2-40B4-BE49-F238E27FC236}">
                <a16:creationId xmlns:a16="http://schemas.microsoft.com/office/drawing/2014/main" id="{FC99B2DF-6DC9-61F3-9A8D-AD81986B5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26844"/>
            <a:ext cx="4199632" cy="9111066"/>
          </a:xfrm>
          <a:prstGeom prst="rect">
            <a:avLst/>
          </a:prstGeom>
        </p:spPr>
      </p:pic>
      <p:pic>
        <p:nvPicPr>
          <p:cNvPr id="16" name="Picture 15" descr="A screenshot of a email&#10;&#10;AI-generated content may be incorrect.">
            <a:extLst>
              <a:ext uri="{FF2B5EF4-FFF2-40B4-BE49-F238E27FC236}">
                <a16:creationId xmlns:a16="http://schemas.microsoft.com/office/drawing/2014/main" id="{B8D31D2F-B53E-770C-29A9-104F0FB558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58600" y="-19613"/>
            <a:ext cx="4800600" cy="10414861"/>
          </a:xfrm>
          <a:prstGeom prst="rect">
            <a:avLst/>
          </a:prstGeom>
        </p:spPr>
      </p:pic>
    </p:spTree>
    <p:extLst>
      <p:ext uri="{BB962C8B-B14F-4D97-AF65-F5344CB8AC3E}">
        <p14:creationId xmlns:p14="http://schemas.microsoft.com/office/powerpoint/2010/main" val="3336165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638" b="-9638"/>
            </a:stretch>
          </a:blipFill>
        </p:spPr>
        <p:txBody>
          <a:bodyPr/>
          <a:lstStyle/>
          <a:p>
            <a:endParaRPr lang="he-IL"/>
          </a:p>
        </p:txBody>
      </p:sp>
      <p:grpSp>
        <p:nvGrpSpPr>
          <p:cNvPr id="3" name="Group 3"/>
          <p:cNvGrpSpPr/>
          <p:nvPr/>
        </p:nvGrpSpPr>
        <p:grpSpPr>
          <a:xfrm>
            <a:off x="0" y="0"/>
            <a:ext cx="18288000" cy="10299584"/>
            <a:chOff x="0" y="0"/>
            <a:chExt cx="6812038" cy="3836459"/>
          </a:xfrm>
        </p:grpSpPr>
        <p:sp>
          <p:nvSpPr>
            <p:cNvPr id="4" name="Freeform 4"/>
            <p:cNvSpPr/>
            <p:nvPr/>
          </p:nvSpPr>
          <p:spPr>
            <a:xfrm>
              <a:off x="0" y="0"/>
              <a:ext cx="6812038" cy="3836459"/>
            </a:xfrm>
            <a:custGeom>
              <a:avLst/>
              <a:gdLst/>
              <a:ahLst/>
              <a:cxnLst/>
              <a:rect l="l" t="t" r="r" b="b"/>
              <a:pathLst>
                <a:path w="6812038" h="3836459">
                  <a:moveTo>
                    <a:pt x="0" y="0"/>
                  </a:moveTo>
                  <a:lnTo>
                    <a:pt x="6812038" y="0"/>
                  </a:lnTo>
                  <a:lnTo>
                    <a:pt x="6812038" y="3836459"/>
                  </a:lnTo>
                  <a:lnTo>
                    <a:pt x="0" y="3836459"/>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5" name="TextBox 5"/>
            <p:cNvSpPr txBox="1"/>
            <p:nvPr/>
          </p:nvSpPr>
          <p:spPr>
            <a:xfrm>
              <a:off x="0" y="-28575"/>
              <a:ext cx="6812038" cy="3865034"/>
            </a:xfrm>
            <a:prstGeom prst="rect">
              <a:avLst/>
            </a:prstGeom>
          </p:spPr>
          <p:txBody>
            <a:bodyPr lIns="48876" tIns="48876" rIns="48876" bIns="48876" rtlCol="0" anchor="ctr"/>
            <a:lstStyle/>
            <a:p>
              <a:pPr algn="ctr">
                <a:lnSpc>
                  <a:spcPts val="1885"/>
                </a:lnSpc>
              </a:pPr>
              <a:endParaRPr/>
            </a:p>
          </p:txBody>
        </p:sp>
      </p:grpSp>
      <p:sp>
        <p:nvSpPr>
          <p:cNvPr id="6" name="TextBox 6"/>
          <p:cNvSpPr txBox="1"/>
          <p:nvPr/>
        </p:nvSpPr>
        <p:spPr>
          <a:xfrm>
            <a:off x="3657096" y="406333"/>
            <a:ext cx="13460251" cy="1669752"/>
          </a:xfrm>
          <a:prstGeom prst="rect">
            <a:avLst/>
          </a:prstGeom>
        </p:spPr>
        <p:txBody>
          <a:bodyPr lIns="0" tIns="0" rIns="0" bIns="0" rtlCol="0" anchor="t">
            <a:spAutoFit/>
          </a:bodyPr>
          <a:lstStyle/>
          <a:p>
            <a:pPr algn="r" rtl="1">
              <a:lnSpc>
                <a:spcPts val="6235"/>
              </a:lnSpc>
            </a:pPr>
            <a:r>
              <a:rPr lang="he-IL" sz="6777" b="1" i="1" spc="718">
                <a:solidFill>
                  <a:srgbClr val="FDFEFE"/>
                </a:solidFill>
                <a:latin typeface="Sugo Display Bold Italics"/>
                <a:ea typeface="Sugo Display Bold Italics"/>
                <a:cs typeface="Sugo Display Bold Italics"/>
                <a:sym typeface="Sugo Display Bold Italics"/>
                <a:rtl/>
              </a:rPr>
              <a:t>שפת הפיתוח ובסיס הנתונים:</a:t>
            </a:r>
          </a:p>
          <a:p>
            <a:pPr algn="l">
              <a:lnSpc>
                <a:spcPts val="6235"/>
              </a:lnSpc>
            </a:pPr>
            <a:endParaRPr lang="he-IL" sz="6777" b="1" i="1" spc="718">
              <a:solidFill>
                <a:srgbClr val="FDFEFE"/>
              </a:solidFill>
              <a:latin typeface="Sugo Display Bold Italics"/>
              <a:ea typeface="Sugo Display Bold Italics"/>
              <a:cs typeface="Sugo Display Bold Italics"/>
              <a:sym typeface="Sugo Display Bold Italics"/>
              <a:rtl/>
            </a:endParaRPr>
          </a:p>
        </p:txBody>
      </p:sp>
      <p:sp>
        <p:nvSpPr>
          <p:cNvPr id="7" name="TextBox 7"/>
          <p:cNvSpPr txBox="1"/>
          <p:nvPr/>
        </p:nvSpPr>
        <p:spPr>
          <a:xfrm>
            <a:off x="247282" y="1417187"/>
            <a:ext cx="17651889" cy="8312338"/>
          </a:xfrm>
          <a:prstGeom prst="rect">
            <a:avLst/>
          </a:prstGeom>
        </p:spPr>
        <p:txBody>
          <a:bodyPr lIns="0" tIns="0" rIns="0" bIns="0" rtlCol="0" anchor="t">
            <a:spAutoFit/>
          </a:bodyPr>
          <a:lstStyle/>
          <a:p>
            <a:pPr algn="r" rtl="1">
              <a:lnSpc>
                <a:spcPts val="5485"/>
              </a:lnSpc>
            </a:pPr>
            <a:r>
              <a:rPr lang="he-IL" sz="3918">
                <a:solidFill>
                  <a:srgbClr val="FDFEFE"/>
                </a:solidFill>
                <a:latin typeface="Roboto Condensed"/>
                <a:ea typeface="Roboto Condensed"/>
                <a:cs typeface="Roboto Condensed"/>
                <a:sym typeface="Roboto Condensed"/>
                <a:rtl/>
              </a:rPr>
              <a:t>🛠️ שפת הפיתוח:</a:t>
            </a:r>
          </a:p>
          <a:p>
            <a:pPr marL="846008" lvl="1" indent="-423004" algn="r" rtl="1">
              <a:lnSpc>
                <a:spcPts val="5485"/>
              </a:lnSpc>
              <a:buFont typeface="Arial"/>
              <a:buChar char="•"/>
            </a:pPr>
            <a:r>
              <a:rPr lang="he-IL" sz="3918">
                <a:solidFill>
                  <a:srgbClr val="FDFEFE"/>
                </a:solidFill>
                <a:latin typeface="Roboto Condensed"/>
                <a:ea typeface="Roboto Condensed"/>
                <a:cs typeface="Roboto Condensed"/>
                <a:sym typeface="Roboto Condensed"/>
                <a:rtl/>
              </a:rPr>
              <a:t>האפליקציה פותחה באמצעות </a:t>
            </a:r>
            <a:r>
              <a:rPr lang="en-US" sz="3918">
                <a:solidFill>
                  <a:srgbClr val="FDFEFE"/>
                </a:solidFill>
                <a:latin typeface="Roboto Condensed"/>
                <a:ea typeface="Roboto Condensed"/>
                <a:cs typeface="Roboto Condensed"/>
                <a:sym typeface="Roboto Condensed"/>
              </a:rPr>
              <a:t>Flutter</a:t>
            </a:r>
            <a:r>
              <a:rPr lang="he-IL" sz="3918">
                <a:solidFill>
                  <a:srgbClr val="FDFEFE"/>
                </a:solidFill>
                <a:latin typeface="Roboto Condensed"/>
                <a:ea typeface="Roboto Condensed"/>
                <a:cs typeface="Roboto Condensed"/>
                <a:sym typeface="Roboto Condensed"/>
                <a:rtl/>
              </a:rPr>
              <a:t>, שהוא </a:t>
            </a:r>
            <a:r>
              <a:rPr lang="en-US" sz="3918">
                <a:solidFill>
                  <a:srgbClr val="FDFEFE"/>
                </a:solidFill>
                <a:latin typeface="Roboto Condensed"/>
                <a:ea typeface="Roboto Condensed"/>
                <a:cs typeface="Roboto Condensed"/>
                <a:sym typeface="Roboto Condensed"/>
              </a:rPr>
              <a:t>Framework</a:t>
            </a:r>
            <a:r>
              <a:rPr lang="ar-EG" sz="3918">
                <a:solidFill>
                  <a:srgbClr val="FDFEFE"/>
                </a:solidFill>
                <a:latin typeface="Roboto Condensed"/>
                <a:ea typeface="Roboto Condensed"/>
                <a:cs typeface="Roboto Condensed"/>
                <a:sym typeface="Roboto Condensed"/>
                <a:rtl/>
              </a:rPr>
              <a:t> .</a:t>
            </a:r>
          </a:p>
          <a:p>
            <a:pPr marL="846008" lvl="1" indent="-423004" algn="r" rtl="1">
              <a:lnSpc>
                <a:spcPts val="5485"/>
              </a:lnSpc>
              <a:buFont typeface="Arial"/>
              <a:buChar char="•"/>
            </a:pPr>
            <a:r>
              <a:rPr lang="he-IL" sz="3918">
                <a:solidFill>
                  <a:srgbClr val="FDFEFE"/>
                </a:solidFill>
                <a:latin typeface="Roboto Condensed"/>
                <a:ea typeface="Roboto Condensed"/>
                <a:cs typeface="Roboto Condensed"/>
                <a:sym typeface="Roboto Condensed"/>
                <a:rtl/>
              </a:rPr>
              <a:t>שפת התכנות: </a:t>
            </a:r>
            <a:r>
              <a:rPr lang="en-US" sz="3918">
                <a:solidFill>
                  <a:srgbClr val="FDFEFE"/>
                </a:solidFill>
                <a:latin typeface="Roboto Condensed"/>
                <a:ea typeface="Roboto Condensed"/>
                <a:cs typeface="Roboto Condensed"/>
                <a:sym typeface="Roboto Condensed"/>
              </a:rPr>
              <a:t>Dart</a:t>
            </a:r>
            <a:r>
              <a:rPr lang="he-IL" sz="3918">
                <a:solidFill>
                  <a:srgbClr val="FDFEFE"/>
                </a:solidFill>
                <a:latin typeface="Roboto Condensed"/>
                <a:ea typeface="Roboto Condensed"/>
                <a:cs typeface="Roboto Condensed"/>
                <a:sym typeface="Roboto Condensed"/>
                <a:rtl/>
              </a:rPr>
              <a:t> – שפה מודרנית שפותחה על ידי </a:t>
            </a:r>
            <a:r>
              <a:rPr lang="en-US" sz="3918">
                <a:solidFill>
                  <a:srgbClr val="FDFEFE"/>
                </a:solidFill>
                <a:latin typeface="Roboto Condensed"/>
                <a:ea typeface="Roboto Condensed"/>
                <a:cs typeface="Roboto Condensed"/>
                <a:sym typeface="Roboto Condensed"/>
              </a:rPr>
              <a:t>Google</a:t>
            </a:r>
            <a:r>
              <a:rPr lang="he-IL" sz="3918">
                <a:solidFill>
                  <a:srgbClr val="FDFEFE"/>
                </a:solidFill>
                <a:latin typeface="Roboto Condensed"/>
                <a:ea typeface="Roboto Condensed"/>
                <a:cs typeface="Roboto Condensed"/>
                <a:sym typeface="Roboto Condensed"/>
                <a:rtl/>
              </a:rPr>
              <a:t>, המשמשת בעיקר לפיתוח אפליקציות </a:t>
            </a:r>
            <a:r>
              <a:rPr lang="en-US" sz="3918">
                <a:solidFill>
                  <a:srgbClr val="FDFEFE"/>
                </a:solidFill>
                <a:latin typeface="Roboto Condensed"/>
                <a:ea typeface="Roboto Condensed"/>
                <a:cs typeface="Roboto Condensed"/>
                <a:sym typeface="Roboto Condensed"/>
              </a:rPr>
              <a:t>Flutter</a:t>
            </a:r>
            <a:r>
              <a:rPr lang="ar-EG" sz="3918">
                <a:solidFill>
                  <a:srgbClr val="FDFEFE"/>
                </a:solidFill>
                <a:latin typeface="Roboto Condensed"/>
                <a:ea typeface="Roboto Condensed"/>
                <a:cs typeface="Roboto Condensed"/>
                <a:sym typeface="Roboto Condensed"/>
                <a:rtl/>
              </a:rPr>
              <a:t>.</a:t>
            </a:r>
          </a:p>
          <a:p>
            <a:pPr marL="846008" lvl="1" indent="-423004" algn="r" rtl="1">
              <a:lnSpc>
                <a:spcPts val="5485"/>
              </a:lnSpc>
              <a:buFont typeface="Arial"/>
              <a:buChar char="•"/>
            </a:pPr>
            <a:r>
              <a:rPr lang="en-US" sz="3918">
                <a:solidFill>
                  <a:srgbClr val="FDFEFE"/>
                </a:solidFill>
                <a:latin typeface="Roboto Condensed"/>
                <a:ea typeface="Roboto Condensed"/>
                <a:cs typeface="Roboto Condensed"/>
                <a:sym typeface="Roboto Condensed"/>
              </a:rPr>
              <a:t>Flutter</a:t>
            </a:r>
            <a:r>
              <a:rPr lang="he-IL" sz="3918">
                <a:solidFill>
                  <a:srgbClr val="FDFEFE"/>
                </a:solidFill>
                <a:latin typeface="Roboto Condensed"/>
                <a:ea typeface="Roboto Condensed"/>
                <a:cs typeface="Roboto Condensed"/>
                <a:sym typeface="Roboto Condensed"/>
                <a:rtl/>
              </a:rPr>
              <a:t> מאפשר פיתוח אפליקציה אחת שמתאימה גם ל-</a:t>
            </a:r>
            <a:r>
              <a:rPr lang="en-US" sz="3918">
                <a:solidFill>
                  <a:srgbClr val="FDFEFE"/>
                </a:solidFill>
                <a:latin typeface="Roboto Condensed"/>
                <a:ea typeface="Roboto Condensed"/>
                <a:cs typeface="Roboto Condensed"/>
                <a:sym typeface="Roboto Condensed"/>
              </a:rPr>
              <a:t>Android</a:t>
            </a:r>
            <a:r>
              <a:rPr lang="he-IL" sz="3918">
                <a:solidFill>
                  <a:srgbClr val="FDFEFE"/>
                </a:solidFill>
                <a:latin typeface="Roboto Condensed"/>
                <a:ea typeface="Roboto Condensed"/>
                <a:cs typeface="Roboto Condensed"/>
                <a:sym typeface="Roboto Condensed"/>
                <a:rtl/>
              </a:rPr>
              <a:t> וגם ל-</a:t>
            </a:r>
            <a:r>
              <a:rPr lang="en-US" sz="3918">
                <a:solidFill>
                  <a:srgbClr val="FDFEFE"/>
                </a:solidFill>
                <a:latin typeface="Roboto Condensed"/>
                <a:ea typeface="Roboto Condensed"/>
                <a:cs typeface="Roboto Condensed"/>
                <a:sym typeface="Roboto Condensed"/>
              </a:rPr>
              <a:t>iOS</a:t>
            </a:r>
            <a:r>
              <a:rPr lang="he-IL" sz="3918">
                <a:solidFill>
                  <a:srgbClr val="FDFEFE"/>
                </a:solidFill>
                <a:latin typeface="Roboto Condensed"/>
                <a:ea typeface="Roboto Condensed"/>
                <a:cs typeface="Roboto Condensed"/>
                <a:sym typeface="Roboto Condensed"/>
                <a:rtl/>
              </a:rPr>
              <a:t> עם </a:t>
            </a:r>
            <a:r>
              <a:rPr lang="en-US" sz="3918">
                <a:solidFill>
                  <a:srgbClr val="FDFEFE"/>
                </a:solidFill>
                <a:latin typeface="Roboto Condensed"/>
                <a:ea typeface="Roboto Condensed"/>
                <a:cs typeface="Roboto Condensed"/>
                <a:sym typeface="Roboto Condensed"/>
              </a:rPr>
              <a:t>UI</a:t>
            </a:r>
            <a:r>
              <a:rPr lang="he-IL" sz="3918">
                <a:solidFill>
                  <a:srgbClr val="FDFEFE"/>
                </a:solidFill>
                <a:latin typeface="Roboto Condensed"/>
                <a:ea typeface="Roboto Condensed"/>
                <a:cs typeface="Roboto Condensed"/>
                <a:sym typeface="Roboto Condensed"/>
                <a:rtl/>
              </a:rPr>
              <a:t> מתקדם ומודרני.</a:t>
            </a:r>
          </a:p>
          <a:p>
            <a:pPr algn="r" rtl="1">
              <a:lnSpc>
                <a:spcPts val="5485"/>
              </a:lnSpc>
            </a:pPr>
            <a:r>
              <a:rPr lang="he-IL" sz="3918">
                <a:solidFill>
                  <a:srgbClr val="FDFEFE"/>
                </a:solidFill>
                <a:latin typeface="Roboto Condensed"/>
                <a:ea typeface="Roboto Condensed"/>
                <a:cs typeface="Roboto Condensed"/>
                <a:sym typeface="Roboto Condensed"/>
                <a:rtl/>
              </a:rPr>
              <a:t>💾 בסיס הנתונים:</a:t>
            </a:r>
          </a:p>
          <a:p>
            <a:pPr marL="846008" lvl="1" indent="-423004" algn="r" rtl="1">
              <a:lnSpc>
                <a:spcPts val="5485"/>
              </a:lnSpc>
              <a:buFont typeface="Arial"/>
              <a:buChar char="•"/>
            </a:pPr>
            <a:r>
              <a:rPr lang="en-US" sz="3918">
                <a:solidFill>
                  <a:srgbClr val="FDFEFE"/>
                </a:solidFill>
                <a:latin typeface="Roboto Condensed"/>
                <a:ea typeface="Roboto Condensed"/>
                <a:cs typeface="Roboto Condensed"/>
                <a:sym typeface="Roboto Condensed"/>
              </a:rPr>
              <a:t>Firebase Firestore</a:t>
            </a:r>
            <a:r>
              <a:rPr lang="he-IL" sz="3918">
                <a:solidFill>
                  <a:srgbClr val="FDFEFE"/>
                </a:solidFill>
                <a:latin typeface="Roboto Condensed"/>
                <a:ea typeface="Roboto Condensed"/>
                <a:cs typeface="Roboto Condensed"/>
                <a:sym typeface="Roboto Condensed"/>
                <a:rtl/>
              </a:rPr>
              <a:t> – מסד נתונים </a:t>
            </a:r>
            <a:r>
              <a:rPr lang="en-US" sz="3918">
                <a:solidFill>
                  <a:srgbClr val="FDFEFE"/>
                </a:solidFill>
                <a:latin typeface="Roboto Condensed"/>
                <a:ea typeface="Roboto Condensed"/>
                <a:cs typeface="Roboto Condensed"/>
                <a:sym typeface="Roboto Condensed"/>
              </a:rPr>
              <a:t>NoSQL</a:t>
            </a:r>
            <a:r>
              <a:rPr lang="he-IL" sz="3918">
                <a:solidFill>
                  <a:srgbClr val="FDFEFE"/>
                </a:solidFill>
                <a:latin typeface="Roboto Condensed"/>
                <a:ea typeface="Roboto Condensed"/>
                <a:cs typeface="Roboto Condensed"/>
                <a:sym typeface="Roboto Condensed"/>
                <a:rtl/>
              </a:rPr>
              <a:t> בענן, המספק:</a:t>
            </a:r>
          </a:p>
          <a:p>
            <a:pPr marL="1692016" lvl="2" indent="-564005" algn="r" rtl="1">
              <a:lnSpc>
                <a:spcPts val="5485"/>
              </a:lnSpc>
              <a:buFont typeface="Arial"/>
              <a:buChar char="⚬"/>
            </a:pPr>
            <a:r>
              <a:rPr lang="he-IL" sz="3918">
                <a:solidFill>
                  <a:srgbClr val="FDFEFE"/>
                </a:solidFill>
                <a:latin typeface="Roboto Condensed"/>
                <a:ea typeface="Roboto Condensed"/>
                <a:cs typeface="Roboto Condensed"/>
                <a:sym typeface="Roboto Condensed"/>
                <a:rtl/>
              </a:rPr>
              <a:t>שמירת נתונים בזמן אמת.</a:t>
            </a:r>
          </a:p>
          <a:p>
            <a:pPr marL="1692016" lvl="2" indent="-564005" algn="r" rtl="1">
              <a:lnSpc>
                <a:spcPts val="5485"/>
              </a:lnSpc>
              <a:buFont typeface="Arial"/>
              <a:buChar char="⚬"/>
            </a:pPr>
            <a:r>
              <a:rPr lang="he-IL" sz="3918">
                <a:solidFill>
                  <a:srgbClr val="FDFEFE"/>
                </a:solidFill>
                <a:latin typeface="Roboto Condensed"/>
                <a:ea typeface="Roboto Condensed"/>
                <a:cs typeface="Roboto Condensed"/>
                <a:sym typeface="Roboto Condensed"/>
                <a:rtl/>
              </a:rPr>
              <a:t>תמיכה בסנכרון בין משתמשים.</a:t>
            </a:r>
          </a:p>
          <a:p>
            <a:pPr marL="1692016" lvl="2" indent="-564005" algn="r" rtl="1">
              <a:lnSpc>
                <a:spcPts val="5485"/>
              </a:lnSpc>
              <a:buFont typeface="Arial"/>
              <a:buChar char="⚬"/>
            </a:pPr>
            <a:r>
              <a:rPr lang="he-IL" sz="3918">
                <a:solidFill>
                  <a:srgbClr val="FDFEFE"/>
                </a:solidFill>
                <a:latin typeface="Roboto Condensed"/>
                <a:ea typeface="Roboto Condensed"/>
                <a:cs typeface="Roboto Condensed"/>
                <a:sym typeface="Roboto Condensed"/>
                <a:rtl/>
              </a:rPr>
              <a:t>גישה ישירה מהאפליקציה ללא צורך בשרת </a:t>
            </a:r>
            <a:r>
              <a:rPr lang="en-US" sz="3918">
                <a:solidFill>
                  <a:srgbClr val="FDFEFE"/>
                </a:solidFill>
                <a:latin typeface="Roboto Condensed"/>
                <a:ea typeface="Roboto Condensed"/>
                <a:cs typeface="Roboto Condensed"/>
                <a:sym typeface="Roboto Condensed"/>
              </a:rPr>
              <a:t>Backend</a:t>
            </a:r>
            <a:r>
              <a:rPr lang="ar-EG" sz="3918">
                <a:solidFill>
                  <a:srgbClr val="FDFEFE"/>
                </a:solidFill>
                <a:latin typeface="Roboto Condensed"/>
                <a:ea typeface="Roboto Condensed"/>
                <a:cs typeface="Roboto Condensed"/>
                <a:sym typeface="Roboto Condensed"/>
                <a:rtl/>
              </a:rPr>
              <a:t>.</a:t>
            </a:r>
          </a:p>
          <a:p>
            <a:pPr algn="l">
              <a:lnSpc>
                <a:spcPts val="5485"/>
              </a:lnSpc>
            </a:pPr>
            <a:endParaRPr lang="ar-EG" sz="3918">
              <a:solidFill>
                <a:srgbClr val="FDFEFE"/>
              </a:solidFill>
              <a:latin typeface="Roboto Condensed"/>
              <a:ea typeface="Roboto Condensed"/>
              <a:cs typeface="Roboto Condensed"/>
              <a:sym typeface="Roboto Condensed"/>
              <a:rt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638" b="-9638"/>
            </a:stretch>
          </a:blipFill>
        </p:spPr>
        <p:txBody>
          <a:bodyPr/>
          <a:lstStyle/>
          <a:p>
            <a:endParaRPr lang="he-IL"/>
          </a:p>
        </p:txBody>
      </p:sp>
      <p:grpSp>
        <p:nvGrpSpPr>
          <p:cNvPr id="3" name="Group 3"/>
          <p:cNvGrpSpPr/>
          <p:nvPr/>
        </p:nvGrpSpPr>
        <p:grpSpPr>
          <a:xfrm>
            <a:off x="0" y="-6292"/>
            <a:ext cx="18288000" cy="10299584"/>
            <a:chOff x="0" y="0"/>
            <a:chExt cx="6812038" cy="3836459"/>
          </a:xfrm>
        </p:grpSpPr>
        <p:sp>
          <p:nvSpPr>
            <p:cNvPr id="4" name="Freeform 4"/>
            <p:cNvSpPr/>
            <p:nvPr/>
          </p:nvSpPr>
          <p:spPr>
            <a:xfrm>
              <a:off x="0" y="0"/>
              <a:ext cx="6812038" cy="3836459"/>
            </a:xfrm>
            <a:custGeom>
              <a:avLst/>
              <a:gdLst/>
              <a:ahLst/>
              <a:cxnLst/>
              <a:rect l="l" t="t" r="r" b="b"/>
              <a:pathLst>
                <a:path w="6812038" h="3836459">
                  <a:moveTo>
                    <a:pt x="0" y="0"/>
                  </a:moveTo>
                  <a:lnTo>
                    <a:pt x="6812038" y="0"/>
                  </a:lnTo>
                  <a:lnTo>
                    <a:pt x="6812038" y="3836459"/>
                  </a:lnTo>
                  <a:lnTo>
                    <a:pt x="0" y="3836459"/>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5" name="TextBox 5"/>
            <p:cNvSpPr txBox="1"/>
            <p:nvPr/>
          </p:nvSpPr>
          <p:spPr>
            <a:xfrm>
              <a:off x="0" y="-28575"/>
              <a:ext cx="6812038" cy="3865034"/>
            </a:xfrm>
            <a:prstGeom prst="rect">
              <a:avLst/>
            </a:prstGeom>
          </p:spPr>
          <p:txBody>
            <a:bodyPr lIns="48876" tIns="48876" rIns="48876" bIns="48876" rtlCol="0" anchor="ctr"/>
            <a:lstStyle/>
            <a:p>
              <a:pPr algn="ctr">
                <a:lnSpc>
                  <a:spcPts val="1885"/>
                </a:lnSpc>
              </a:pPr>
              <a:endParaRPr/>
            </a:p>
          </p:txBody>
        </p:sp>
      </p:grpSp>
      <p:sp>
        <p:nvSpPr>
          <p:cNvPr id="6" name="TextBox 6"/>
          <p:cNvSpPr txBox="1"/>
          <p:nvPr/>
        </p:nvSpPr>
        <p:spPr>
          <a:xfrm>
            <a:off x="2593138" y="808029"/>
            <a:ext cx="14666162" cy="2144408"/>
          </a:xfrm>
          <a:prstGeom prst="rect">
            <a:avLst/>
          </a:prstGeom>
        </p:spPr>
        <p:txBody>
          <a:bodyPr lIns="0" tIns="0" rIns="0" bIns="0" rtlCol="0" anchor="t">
            <a:spAutoFit/>
          </a:bodyPr>
          <a:lstStyle/>
          <a:p>
            <a:pPr algn="r" rtl="1">
              <a:lnSpc>
                <a:spcPts val="8074"/>
              </a:lnSpc>
            </a:pPr>
            <a:r>
              <a:rPr lang="he-IL" sz="8776" i="1" spc="930">
                <a:solidFill>
                  <a:srgbClr val="FDFEFE"/>
                </a:solidFill>
                <a:latin typeface="Sugo Display Italics"/>
                <a:ea typeface="Sugo Display Italics"/>
                <a:cs typeface="Sugo Display Italics"/>
                <a:sym typeface="Sugo Display Italics"/>
                <a:rtl/>
              </a:rPr>
              <a:t>חלוקת תפקידים בצוות: </a:t>
            </a:r>
          </a:p>
          <a:p>
            <a:pPr algn="l">
              <a:lnSpc>
                <a:spcPts val="8074"/>
              </a:lnSpc>
            </a:pPr>
            <a:endParaRPr lang="he-IL" sz="8776" i="1" spc="930">
              <a:solidFill>
                <a:srgbClr val="FDFEFE"/>
              </a:solidFill>
              <a:latin typeface="Sugo Display Italics"/>
              <a:ea typeface="Sugo Display Italics"/>
              <a:cs typeface="Sugo Display Italics"/>
              <a:sym typeface="Sugo Display Italics"/>
              <a:rtl/>
            </a:endParaRPr>
          </a:p>
        </p:txBody>
      </p:sp>
      <p:sp>
        <p:nvSpPr>
          <p:cNvPr id="7" name="TextBox 7"/>
          <p:cNvSpPr txBox="1"/>
          <p:nvPr/>
        </p:nvSpPr>
        <p:spPr>
          <a:xfrm>
            <a:off x="1490589" y="2885761"/>
            <a:ext cx="16541332" cy="1941056"/>
          </a:xfrm>
          <a:prstGeom prst="rect">
            <a:avLst/>
          </a:prstGeom>
        </p:spPr>
        <p:txBody>
          <a:bodyPr lIns="0" tIns="0" rIns="0" bIns="0" rtlCol="0" anchor="t">
            <a:spAutoFit/>
          </a:bodyPr>
          <a:lstStyle/>
          <a:p>
            <a:pPr marL="799109" lvl="1" indent="-399555" algn="r" rtl="1">
              <a:lnSpc>
                <a:spcPts val="5181"/>
              </a:lnSpc>
              <a:buFont typeface="Arial"/>
              <a:buChar char="•"/>
            </a:pPr>
            <a:r>
              <a:rPr lang="he-IL" sz="3701">
                <a:solidFill>
                  <a:srgbClr val="FDFEFE"/>
                </a:solidFill>
                <a:latin typeface="Roboto Condensed"/>
                <a:ea typeface="Roboto Condensed"/>
                <a:cs typeface="Roboto Condensed"/>
                <a:sym typeface="Roboto Condensed"/>
                <a:rtl/>
              </a:rPr>
              <a:t>שיפאא: </a:t>
            </a:r>
            <a:r>
              <a:rPr lang="en-US" sz="3701">
                <a:solidFill>
                  <a:srgbClr val="FDFEFE"/>
                </a:solidFill>
                <a:latin typeface="Roboto Condensed"/>
                <a:ea typeface="Roboto Condensed"/>
                <a:cs typeface="Roboto Condensed"/>
                <a:sym typeface="Roboto Condensed"/>
              </a:rPr>
              <a:t>UI</a:t>
            </a:r>
            <a:r>
              <a:rPr lang="he-IL" sz="3701">
                <a:solidFill>
                  <a:srgbClr val="FDFEFE"/>
                </a:solidFill>
                <a:latin typeface="Roboto Condensed"/>
                <a:ea typeface="Roboto Condensed"/>
                <a:cs typeface="Roboto Condensed"/>
                <a:sym typeface="Roboto Condensed"/>
                <a:rtl/>
              </a:rPr>
              <a:t>- עיצוב המסכים, ניווט באפליקציה, עיצוב חוויית משתמש.</a:t>
            </a:r>
          </a:p>
          <a:p>
            <a:pPr marL="799109" lvl="1" indent="-399555" algn="r" rtl="1">
              <a:lnSpc>
                <a:spcPts val="5181"/>
              </a:lnSpc>
              <a:buFont typeface="Arial"/>
              <a:buChar char="•"/>
            </a:pPr>
            <a:r>
              <a:rPr lang="he-IL" sz="3701">
                <a:solidFill>
                  <a:srgbClr val="FDFEFE"/>
                </a:solidFill>
                <a:latin typeface="Roboto Condensed"/>
                <a:ea typeface="Roboto Condensed"/>
                <a:cs typeface="Roboto Condensed"/>
                <a:sym typeface="Roboto Condensed"/>
                <a:rtl/>
              </a:rPr>
              <a:t>וסים: חיבור ל-</a:t>
            </a:r>
            <a:r>
              <a:rPr lang="en-US" sz="3701">
                <a:solidFill>
                  <a:srgbClr val="FDFEFE"/>
                </a:solidFill>
                <a:latin typeface="Roboto Condensed"/>
                <a:ea typeface="Roboto Condensed"/>
                <a:cs typeface="Roboto Condensed"/>
                <a:sym typeface="Roboto Condensed"/>
              </a:rPr>
              <a:t>Firebase</a:t>
            </a:r>
            <a:r>
              <a:rPr lang="he-IL" sz="3701">
                <a:solidFill>
                  <a:srgbClr val="FDFEFE"/>
                </a:solidFill>
                <a:latin typeface="Roboto Condensed"/>
                <a:ea typeface="Roboto Condensed"/>
                <a:cs typeface="Roboto Condensed"/>
                <a:sym typeface="Roboto Condensed"/>
                <a:rtl/>
              </a:rPr>
              <a:t>, ניהול הנתונים, ניהול </a:t>
            </a:r>
            <a:r>
              <a:rPr lang="en-US" sz="3701">
                <a:solidFill>
                  <a:srgbClr val="FDFEFE"/>
                </a:solidFill>
                <a:latin typeface="Roboto Condensed"/>
                <a:ea typeface="Roboto Condensed"/>
                <a:cs typeface="Roboto Condensed"/>
                <a:sym typeface="Roboto Condensed"/>
              </a:rPr>
              <a:t>Authentication</a:t>
            </a:r>
            <a:r>
              <a:rPr lang="ar-EG" sz="3701">
                <a:solidFill>
                  <a:srgbClr val="FDFEFE"/>
                </a:solidFill>
                <a:latin typeface="Roboto Condensed"/>
                <a:ea typeface="Roboto Condensed"/>
                <a:cs typeface="Roboto Condensed"/>
                <a:sym typeface="Roboto Condensed"/>
                <a:rtl/>
              </a:rPr>
              <a:t>.</a:t>
            </a:r>
          </a:p>
          <a:p>
            <a:pPr marL="799109" lvl="1" indent="-399555" algn="r" rtl="1">
              <a:lnSpc>
                <a:spcPts val="5181"/>
              </a:lnSpc>
              <a:buFont typeface="Arial"/>
              <a:buChar char="•"/>
            </a:pPr>
            <a:r>
              <a:rPr lang="he-IL" sz="3701">
                <a:solidFill>
                  <a:srgbClr val="FDFEFE"/>
                </a:solidFill>
                <a:latin typeface="Roboto Condensed"/>
                <a:ea typeface="Roboto Condensed"/>
                <a:cs typeface="Roboto Condensed"/>
                <a:sym typeface="Roboto Condensed"/>
                <a:rtl/>
              </a:rPr>
              <a:t>סאלח: מימוש לוגיקת האימונים, חיבור חיצוני, אינטגרציה עם </a:t>
            </a:r>
            <a:r>
              <a:rPr lang="en-US" sz="3701">
                <a:solidFill>
                  <a:srgbClr val="FDFEFE"/>
                </a:solidFill>
                <a:latin typeface="Roboto Condensed"/>
                <a:ea typeface="Roboto Condensed"/>
                <a:cs typeface="Roboto Condensed"/>
                <a:sym typeface="Roboto Condensed"/>
              </a:rPr>
              <a:t>Facebook/Google</a:t>
            </a:r>
            <a:r>
              <a:rPr lang="ar-EG" sz="3701">
                <a:solidFill>
                  <a:srgbClr val="FDFEFE"/>
                </a:solidFill>
                <a:latin typeface="Roboto Condensed"/>
                <a:ea typeface="Roboto Condensed"/>
                <a:cs typeface="Roboto Condensed"/>
                <a:sym typeface="Roboto Condensed"/>
                <a:rtl/>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99584"/>
            <a:chOff x="0" y="0"/>
            <a:chExt cx="6812038" cy="3836459"/>
          </a:xfrm>
        </p:grpSpPr>
        <p:sp>
          <p:nvSpPr>
            <p:cNvPr id="3" name="Freeform 3"/>
            <p:cNvSpPr/>
            <p:nvPr/>
          </p:nvSpPr>
          <p:spPr>
            <a:xfrm>
              <a:off x="0" y="0"/>
              <a:ext cx="6812038" cy="3836459"/>
            </a:xfrm>
            <a:custGeom>
              <a:avLst/>
              <a:gdLst/>
              <a:ahLst/>
              <a:cxnLst/>
              <a:rect l="l" t="t" r="r" b="b"/>
              <a:pathLst>
                <a:path w="6812038" h="3836459">
                  <a:moveTo>
                    <a:pt x="0" y="0"/>
                  </a:moveTo>
                  <a:lnTo>
                    <a:pt x="6812038" y="0"/>
                  </a:lnTo>
                  <a:lnTo>
                    <a:pt x="6812038" y="3836459"/>
                  </a:lnTo>
                  <a:lnTo>
                    <a:pt x="0" y="3836459"/>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4" name="TextBox 4"/>
            <p:cNvSpPr txBox="1"/>
            <p:nvPr/>
          </p:nvSpPr>
          <p:spPr>
            <a:xfrm>
              <a:off x="0" y="-28575"/>
              <a:ext cx="6812038" cy="3865034"/>
            </a:xfrm>
            <a:prstGeom prst="rect">
              <a:avLst/>
            </a:prstGeom>
          </p:spPr>
          <p:txBody>
            <a:bodyPr lIns="48876" tIns="48876" rIns="48876" bIns="48876" rtlCol="0" anchor="ctr"/>
            <a:lstStyle/>
            <a:p>
              <a:pPr algn="ctr">
                <a:lnSpc>
                  <a:spcPts val="1885"/>
                </a:lnSpc>
              </a:pPr>
              <a:endParaRPr/>
            </a:p>
          </p:txBody>
        </p:sp>
      </p:grpSp>
      <p:sp>
        <p:nvSpPr>
          <p:cNvPr id="5" name="Freeform 5"/>
          <p:cNvSpPr/>
          <p:nvPr/>
        </p:nvSpPr>
        <p:spPr>
          <a:xfrm>
            <a:off x="227240" y="1639330"/>
            <a:ext cx="11945825" cy="2777404"/>
          </a:xfrm>
          <a:custGeom>
            <a:avLst/>
            <a:gdLst/>
            <a:ahLst/>
            <a:cxnLst/>
            <a:rect l="l" t="t" r="r" b="b"/>
            <a:pathLst>
              <a:path w="11945825" h="2777404">
                <a:moveTo>
                  <a:pt x="0" y="0"/>
                </a:moveTo>
                <a:lnTo>
                  <a:pt x="11945825" y="0"/>
                </a:lnTo>
                <a:lnTo>
                  <a:pt x="11945825" y="2777404"/>
                </a:lnTo>
                <a:lnTo>
                  <a:pt x="0" y="2777404"/>
                </a:lnTo>
                <a:lnTo>
                  <a:pt x="0" y="0"/>
                </a:lnTo>
                <a:close/>
              </a:path>
            </a:pathLst>
          </a:custGeom>
          <a:blipFill>
            <a:blip r:embed="rId2"/>
            <a:stretch>
              <a:fillRect/>
            </a:stretch>
          </a:blipFill>
        </p:spPr>
        <p:txBody>
          <a:bodyPr/>
          <a:lstStyle/>
          <a:p>
            <a:endParaRPr lang="he-IL"/>
          </a:p>
        </p:txBody>
      </p:sp>
      <p:sp>
        <p:nvSpPr>
          <p:cNvPr id="6" name="Freeform 6"/>
          <p:cNvSpPr/>
          <p:nvPr/>
        </p:nvSpPr>
        <p:spPr>
          <a:xfrm>
            <a:off x="11232840" y="83086"/>
            <a:ext cx="3735096" cy="1469256"/>
          </a:xfrm>
          <a:custGeom>
            <a:avLst/>
            <a:gdLst/>
            <a:ahLst/>
            <a:cxnLst/>
            <a:rect l="l" t="t" r="r" b="b"/>
            <a:pathLst>
              <a:path w="3735096" h="1469256">
                <a:moveTo>
                  <a:pt x="0" y="0"/>
                </a:moveTo>
                <a:lnTo>
                  <a:pt x="3735096" y="0"/>
                </a:lnTo>
                <a:lnTo>
                  <a:pt x="3735096" y="1469256"/>
                </a:lnTo>
                <a:lnTo>
                  <a:pt x="0" y="1469256"/>
                </a:lnTo>
                <a:lnTo>
                  <a:pt x="0" y="0"/>
                </a:lnTo>
                <a:close/>
              </a:path>
            </a:pathLst>
          </a:custGeom>
          <a:blipFill>
            <a:blip r:embed="rId3"/>
            <a:stretch>
              <a:fillRect/>
            </a:stretch>
          </a:blipFill>
        </p:spPr>
        <p:txBody>
          <a:bodyPr/>
          <a:lstStyle/>
          <a:p>
            <a:endParaRPr lang="he-IL"/>
          </a:p>
        </p:txBody>
      </p:sp>
      <p:sp>
        <p:nvSpPr>
          <p:cNvPr id="7" name="Freeform 7"/>
          <p:cNvSpPr/>
          <p:nvPr/>
        </p:nvSpPr>
        <p:spPr>
          <a:xfrm>
            <a:off x="227240" y="4569134"/>
            <a:ext cx="14003870" cy="2590716"/>
          </a:xfrm>
          <a:custGeom>
            <a:avLst/>
            <a:gdLst/>
            <a:ahLst/>
            <a:cxnLst/>
            <a:rect l="l" t="t" r="r" b="b"/>
            <a:pathLst>
              <a:path w="14003870" h="2590716">
                <a:moveTo>
                  <a:pt x="0" y="0"/>
                </a:moveTo>
                <a:lnTo>
                  <a:pt x="14003870" y="0"/>
                </a:lnTo>
                <a:lnTo>
                  <a:pt x="14003870" y="2590716"/>
                </a:lnTo>
                <a:lnTo>
                  <a:pt x="0" y="2590716"/>
                </a:lnTo>
                <a:lnTo>
                  <a:pt x="0" y="0"/>
                </a:lnTo>
                <a:close/>
              </a:path>
            </a:pathLst>
          </a:custGeom>
          <a:blipFill>
            <a:blip r:embed="rId4"/>
            <a:stretch>
              <a:fillRect/>
            </a:stretch>
          </a:blipFill>
        </p:spPr>
        <p:txBody>
          <a:bodyPr/>
          <a:lstStyle/>
          <a:p>
            <a:endParaRPr lang="he-IL"/>
          </a:p>
        </p:txBody>
      </p:sp>
      <p:sp>
        <p:nvSpPr>
          <p:cNvPr id="8" name="Freeform 8"/>
          <p:cNvSpPr/>
          <p:nvPr/>
        </p:nvSpPr>
        <p:spPr>
          <a:xfrm>
            <a:off x="227240" y="7308279"/>
            <a:ext cx="12224757" cy="2246299"/>
          </a:xfrm>
          <a:custGeom>
            <a:avLst/>
            <a:gdLst/>
            <a:ahLst/>
            <a:cxnLst/>
            <a:rect l="l" t="t" r="r" b="b"/>
            <a:pathLst>
              <a:path w="12224757" h="2246299">
                <a:moveTo>
                  <a:pt x="0" y="0"/>
                </a:moveTo>
                <a:lnTo>
                  <a:pt x="12224757" y="0"/>
                </a:lnTo>
                <a:lnTo>
                  <a:pt x="12224757" y="2246299"/>
                </a:lnTo>
                <a:lnTo>
                  <a:pt x="0" y="2246299"/>
                </a:lnTo>
                <a:lnTo>
                  <a:pt x="0" y="0"/>
                </a:lnTo>
                <a:close/>
              </a:path>
            </a:pathLst>
          </a:custGeom>
          <a:blipFill>
            <a:blip r:embed="rId5"/>
            <a:stretch>
              <a:fillRect/>
            </a:stretch>
          </a:blipFill>
        </p:spPr>
        <p:txBody>
          <a:bodyPr/>
          <a:lstStyle/>
          <a:p>
            <a:endParaRPr lang="he-IL"/>
          </a:p>
        </p:txBody>
      </p:sp>
      <p:sp>
        <p:nvSpPr>
          <p:cNvPr id="9" name="TextBox 9"/>
          <p:cNvSpPr txBox="1"/>
          <p:nvPr/>
        </p:nvSpPr>
        <p:spPr>
          <a:xfrm>
            <a:off x="506172" y="571733"/>
            <a:ext cx="6971764" cy="1123484"/>
          </a:xfrm>
          <a:prstGeom prst="rect">
            <a:avLst/>
          </a:prstGeom>
        </p:spPr>
        <p:txBody>
          <a:bodyPr lIns="0" tIns="0" rIns="0" bIns="0" rtlCol="0" anchor="t">
            <a:spAutoFit/>
          </a:bodyPr>
          <a:lstStyle/>
          <a:p>
            <a:pPr algn="l">
              <a:lnSpc>
                <a:spcPts val="8074"/>
              </a:lnSpc>
            </a:pPr>
            <a:r>
              <a:rPr lang="en-US" sz="8776" i="1" spc="930">
                <a:solidFill>
                  <a:srgbClr val="FDFEFE"/>
                </a:solidFill>
                <a:latin typeface="Sugo Display Italics"/>
                <a:ea typeface="Sugo Display Italics"/>
                <a:cs typeface="Sugo Display Italics"/>
                <a:sym typeface="Sugo Display Italics"/>
              </a:rPr>
              <a:t>CHECK INS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638" b="-9638"/>
            </a:stretch>
          </a:blipFill>
        </p:spPr>
        <p:txBody>
          <a:bodyPr/>
          <a:lstStyle/>
          <a:p>
            <a:endParaRPr lang="he-IL"/>
          </a:p>
        </p:txBody>
      </p:sp>
      <p:grpSp>
        <p:nvGrpSpPr>
          <p:cNvPr id="3" name="Group 3"/>
          <p:cNvGrpSpPr/>
          <p:nvPr/>
        </p:nvGrpSpPr>
        <p:grpSpPr>
          <a:xfrm>
            <a:off x="0" y="-6292"/>
            <a:ext cx="18288000" cy="10299584"/>
            <a:chOff x="0" y="0"/>
            <a:chExt cx="6812038" cy="3836459"/>
          </a:xfrm>
        </p:grpSpPr>
        <p:sp>
          <p:nvSpPr>
            <p:cNvPr id="4" name="Freeform 4"/>
            <p:cNvSpPr/>
            <p:nvPr/>
          </p:nvSpPr>
          <p:spPr>
            <a:xfrm>
              <a:off x="0" y="0"/>
              <a:ext cx="6812038" cy="3836459"/>
            </a:xfrm>
            <a:custGeom>
              <a:avLst/>
              <a:gdLst/>
              <a:ahLst/>
              <a:cxnLst/>
              <a:rect l="l" t="t" r="r" b="b"/>
              <a:pathLst>
                <a:path w="6812038" h="3836459">
                  <a:moveTo>
                    <a:pt x="0" y="0"/>
                  </a:moveTo>
                  <a:lnTo>
                    <a:pt x="6812038" y="0"/>
                  </a:lnTo>
                  <a:lnTo>
                    <a:pt x="6812038" y="3836459"/>
                  </a:lnTo>
                  <a:lnTo>
                    <a:pt x="0" y="3836459"/>
                  </a:lnTo>
                  <a:close/>
                </a:path>
              </a:pathLst>
            </a:custGeom>
            <a:gradFill rotWithShape="1">
              <a:gsLst>
                <a:gs pos="0">
                  <a:srgbClr val="404040">
                    <a:alpha val="50000"/>
                  </a:srgbClr>
                </a:gs>
                <a:gs pos="100000">
                  <a:srgbClr val="404040">
                    <a:alpha val="100000"/>
                  </a:srgbClr>
                </a:gs>
              </a:gsLst>
              <a:path path="circle">
                <a:fillToRect l="50000" t="50000" r="50000" b="50000"/>
              </a:path>
            </a:gradFill>
          </p:spPr>
          <p:txBody>
            <a:bodyPr/>
            <a:lstStyle/>
            <a:p>
              <a:endParaRPr lang="he-IL"/>
            </a:p>
          </p:txBody>
        </p:sp>
        <p:sp>
          <p:nvSpPr>
            <p:cNvPr id="5" name="TextBox 5"/>
            <p:cNvSpPr txBox="1"/>
            <p:nvPr/>
          </p:nvSpPr>
          <p:spPr>
            <a:xfrm>
              <a:off x="0" y="-28575"/>
              <a:ext cx="6812038" cy="3865034"/>
            </a:xfrm>
            <a:prstGeom prst="rect">
              <a:avLst/>
            </a:prstGeom>
          </p:spPr>
          <p:txBody>
            <a:bodyPr lIns="48876" tIns="48876" rIns="48876" bIns="48876" rtlCol="0" anchor="ctr"/>
            <a:lstStyle/>
            <a:p>
              <a:pPr algn="ctr">
                <a:lnSpc>
                  <a:spcPts val="1885"/>
                </a:lnSpc>
              </a:pPr>
              <a:endParaRPr/>
            </a:p>
          </p:txBody>
        </p:sp>
      </p:grpSp>
      <p:sp>
        <p:nvSpPr>
          <p:cNvPr id="6" name="TextBox 6"/>
          <p:cNvSpPr txBox="1"/>
          <p:nvPr/>
        </p:nvSpPr>
        <p:spPr>
          <a:xfrm>
            <a:off x="703055" y="656402"/>
            <a:ext cx="16880337" cy="964772"/>
          </a:xfrm>
          <a:prstGeom prst="rect">
            <a:avLst/>
          </a:prstGeom>
        </p:spPr>
        <p:txBody>
          <a:bodyPr lIns="0" tIns="0" rIns="0" bIns="0" rtlCol="0" anchor="t">
            <a:spAutoFit/>
          </a:bodyPr>
          <a:lstStyle/>
          <a:p>
            <a:pPr algn="r" rtl="1">
              <a:lnSpc>
                <a:spcPts val="6971"/>
              </a:lnSpc>
            </a:pPr>
            <a:r>
              <a:rPr lang="en-US" sz="7577" b="1" i="1" spc="803">
                <a:solidFill>
                  <a:srgbClr val="FDFEFE"/>
                </a:solidFill>
                <a:latin typeface="Sugo Display Bold Italics"/>
                <a:ea typeface="Sugo Display Bold Italics"/>
                <a:cs typeface="Sugo Display Bold Italics"/>
                <a:sym typeface="Sugo Display Bold Italics"/>
              </a:rPr>
              <a:t>BODY &amp; MIND GYM</a:t>
            </a:r>
            <a:r>
              <a:rPr lang="he-IL" sz="7577" b="1" i="1" spc="803">
                <a:solidFill>
                  <a:srgbClr val="FDFEFE"/>
                </a:solidFill>
                <a:latin typeface="Sugo Display Bold Italics"/>
                <a:ea typeface="Sugo Display Bold Italics"/>
                <a:cs typeface="Sugo Display Bold Italics"/>
                <a:sym typeface="Sugo Display Bold Italics"/>
                <a:rtl/>
              </a:rPr>
              <a:t> – הצורך והפתרון</a:t>
            </a:r>
          </a:p>
        </p:txBody>
      </p:sp>
      <p:sp>
        <p:nvSpPr>
          <p:cNvPr id="7" name="TextBox 7"/>
          <p:cNvSpPr txBox="1"/>
          <p:nvPr/>
        </p:nvSpPr>
        <p:spPr>
          <a:xfrm>
            <a:off x="1028700" y="2221482"/>
            <a:ext cx="16230600" cy="7642860"/>
          </a:xfrm>
          <a:prstGeom prst="rect">
            <a:avLst/>
          </a:prstGeom>
        </p:spPr>
        <p:txBody>
          <a:bodyPr lIns="0" tIns="0" rIns="0" bIns="0" rtlCol="0" anchor="t">
            <a:spAutoFit/>
          </a:bodyPr>
          <a:lstStyle/>
          <a:p>
            <a:pPr algn="r" rtl="1">
              <a:lnSpc>
                <a:spcPts val="5040"/>
              </a:lnSpc>
            </a:pPr>
            <a:r>
              <a:rPr lang="he-IL" sz="3600">
                <a:solidFill>
                  <a:srgbClr val="FDFEFE"/>
                </a:solidFill>
                <a:latin typeface="Roboto Condensed"/>
                <a:ea typeface="Roboto Condensed"/>
                <a:cs typeface="Roboto Condensed"/>
                <a:sym typeface="Roboto Condensed"/>
                <a:rtl/>
              </a:rPr>
              <a:t>🔹 הבעיה כיום: מתאמנים ומאמנים מתקשים לשמור על תקשורת ישירה, לעקוב אחרי ההתקדמות ולנהל לוח זמנים מסודר. אפליקציות קיימות לרוב מספקות תוכניות אימון גנריות ללא התאמה אישית.</a:t>
            </a:r>
          </a:p>
          <a:p>
            <a:pPr algn="r">
              <a:lnSpc>
                <a:spcPts val="5040"/>
              </a:lnSpc>
            </a:pPr>
            <a:r>
              <a:rPr lang="en-US" sz="3600">
                <a:solidFill>
                  <a:srgbClr val="FDFEFE"/>
                </a:solidFill>
                <a:latin typeface="Roboto Condensed"/>
                <a:ea typeface="Roboto Condensed"/>
                <a:cs typeface="Roboto Condensed"/>
                <a:sym typeface="Roboto Condensed"/>
              </a:rPr>
              <a:t>: </a:t>
            </a:r>
            <a:r>
              <a:rPr lang="he-IL" sz="3600">
                <a:solidFill>
                  <a:srgbClr val="FDFEFE"/>
                </a:solidFill>
                <a:latin typeface="Roboto Condensed"/>
                <a:ea typeface="Roboto Condensed"/>
                <a:cs typeface="Roboto Condensed"/>
                <a:sym typeface="Roboto Condensed"/>
                <a:rtl/>
              </a:rPr>
              <a:t>הפתרון שלנו</a:t>
            </a:r>
            <a:r>
              <a:rPr lang="en-US" sz="3600">
                <a:solidFill>
                  <a:srgbClr val="FDFEFE"/>
                </a:solidFill>
                <a:latin typeface="Roboto Condensed"/>
                <a:ea typeface="Roboto Condensed"/>
                <a:cs typeface="Roboto Condensed"/>
                <a:sym typeface="Roboto Condensed"/>
              </a:rPr>
              <a:t>:</a:t>
            </a:r>
          </a:p>
          <a:p>
            <a:pPr algn="r">
              <a:lnSpc>
                <a:spcPts val="5040"/>
              </a:lnSpc>
            </a:pPr>
            <a:r>
              <a:rPr lang="en-US" sz="3600">
                <a:solidFill>
                  <a:srgbClr val="FDFEFE"/>
                </a:solidFill>
                <a:latin typeface="Roboto Condensed"/>
                <a:ea typeface="Roboto Condensed"/>
                <a:cs typeface="Roboto Condensed"/>
                <a:sym typeface="Roboto Condensed"/>
              </a:rPr>
              <a:t>. </a:t>
            </a:r>
            <a:r>
              <a:rPr lang="he-IL" sz="3600">
                <a:solidFill>
                  <a:srgbClr val="FDFEFE"/>
                </a:solidFill>
                <a:latin typeface="Roboto Condensed"/>
                <a:ea typeface="Roboto Condensed"/>
                <a:cs typeface="Roboto Condensed"/>
                <a:sym typeface="Roboto Condensed"/>
                <a:rtl/>
              </a:rPr>
              <a:t>צ'אט ישיר – תקשורת בזמן אמת בין מתאמנים למאמנים</a:t>
            </a:r>
            <a:r>
              <a:rPr lang="en-US" sz="3600">
                <a:solidFill>
                  <a:srgbClr val="FDFEFE"/>
                </a:solidFill>
                <a:latin typeface="Roboto Condensed"/>
                <a:ea typeface="Roboto Condensed"/>
                <a:cs typeface="Roboto Condensed"/>
                <a:sym typeface="Roboto Condensed"/>
              </a:rPr>
              <a:t>.</a:t>
            </a:r>
          </a:p>
          <a:p>
            <a:pPr algn="r">
              <a:lnSpc>
                <a:spcPts val="5040"/>
              </a:lnSpc>
            </a:pPr>
            <a:r>
              <a:rPr lang="en-US" sz="3600">
                <a:solidFill>
                  <a:srgbClr val="FDFEFE"/>
                </a:solidFill>
                <a:latin typeface="Roboto Condensed"/>
                <a:ea typeface="Roboto Condensed"/>
                <a:cs typeface="Roboto Condensed"/>
                <a:sym typeface="Roboto Condensed"/>
              </a:rPr>
              <a:t>.</a:t>
            </a:r>
            <a:r>
              <a:rPr lang="he-IL" sz="3600">
                <a:solidFill>
                  <a:srgbClr val="FDFEFE"/>
                </a:solidFill>
                <a:latin typeface="Roboto Condensed"/>
                <a:ea typeface="Roboto Condensed"/>
                <a:cs typeface="Roboto Condensed"/>
                <a:sym typeface="Roboto Condensed"/>
                <a:rtl/>
              </a:rPr>
              <a:t>מעקב חכם – גרפים וסטטיסטיקות להתקדמות המתאמן</a:t>
            </a:r>
            <a:r>
              <a:rPr lang="en-US" sz="3600">
                <a:solidFill>
                  <a:srgbClr val="FDFEFE"/>
                </a:solidFill>
                <a:latin typeface="Roboto Condensed"/>
                <a:ea typeface="Roboto Condensed"/>
                <a:cs typeface="Roboto Condensed"/>
                <a:sym typeface="Roboto Condensed"/>
              </a:rPr>
              <a:t>.</a:t>
            </a:r>
          </a:p>
          <a:p>
            <a:pPr algn="r">
              <a:lnSpc>
                <a:spcPts val="5040"/>
              </a:lnSpc>
            </a:pPr>
            <a:r>
              <a:rPr lang="en-US" sz="3600">
                <a:solidFill>
                  <a:srgbClr val="FDFEFE"/>
                </a:solidFill>
                <a:latin typeface="Roboto Condensed"/>
                <a:ea typeface="Roboto Condensed"/>
                <a:cs typeface="Roboto Condensed"/>
                <a:sym typeface="Roboto Condensed"/>
              </a:rPr>
              <a:t>. </a:t>
            </a:r>
            <a:r>
              <a:rPr lang="he-IL" sz="3600">
                <a:solidFill>
                  <a:srgbClr val="FDFEFE"/>
                </a:solidFill>
                <a:latin typeface="Roboto Condensed"/>
                <a:ea typeface="Roboto Condensed"/>
                <a:cs typeface="Roboto Condensed"/>
                <a:sym typeface="Roboto Condensed"/>
                <a:rtl/>
              </a:rPr>
              <a:t>התראות חכמות – תזכורות לאימונים ועדכונים מהמאמן</a:t>
            </a:r>
            <a:r>
              <a:rPr lang="en-US" sz="3600">
                <a:solidFill>
                  <a:srgbClr val="FDFEFE"/>
                </a:solidFill>
                <a:latin typeface="Roboto Condensed"/>
                <a:ea typeface="Roboto Condensed"/>
                <a:cs typeface="Roboto Condensed"/>
                <a:sym typeface="Roboto Condensed"/>
              </a:rPr>
              <a:t>.</a:t>
            </a:r>
          </a:p>
          <a:p>
            <a:pPr algn="r">
              <a:lnSpc>
                <a:spcPts val="5040"/>
              </a:lnSpc>
            </a:pPr>
            <a:r>
              <a:rPr lang="en-US" sz="3600">
                <a:solidFill>
                  <a:srgbClr val="FDFEFE"/>
                </a:solidFill>
                <a:latin typeface="Roboto Condensed"/>
                <a:ea typeface="Roboto Condensed"/>
                <a:cs typeface="Roboto Condensed"/>
                <a:sym typeface="Roboto Condensed"/>
              </a:rPr>
              <a:t>. </a:t>
            </a:r>
            <a:r>
              <a:rPr lang="he-IL" sz="3600">
                <a:solidFill>
                  <a:srgbClr val="FDFEFE"/>
                </a:solidFill>
                <a:latin typeface="Roboto Condensed"/>
                <a:ea typeface="Roboto Condensed"/>
                <a:cs typeface="Roboto Condensed"/>
                <a:sym typeface="Roboto Condensed"/>
                <a:rtl/>
              </a:rPr>
              <a:t>ניהול לוח זמנים – צפייה וניהול תוכנית אימונים מותאמת אישית</a:t>
            </a:r>
            <a:r>
              <a:rPr lang="en-US" sz="3600">
                <a:solidFill>
                  <a:srgbClr val="FDFEFE"/>
                </a:solidFill>
                <a:latin typeface="Roboto Condensed"/>
                <a:ea typeface="Roboto Condensed"/>
                <a:cs typeface="Roboto Condensed"/>
                <a:sym typeface="Roboto Condensed"/>
              </a:rPr>
              <a:t>.</a:t>
            </a:r>
          </a:p>
          <a:p>
            <a:pPr algn="r">
              <a:lnSpc>
                <a:spcPts val="5040"/>
              </a:lnSpc>
            </a:pPr>
            <a:r>
              <a:rPr lang="en-US" sz="3600">
                <a:solidFill>
                  <a:srgbClr val="FDFEFE"/>
                </a:solidFill>
                <a:latin typeface="Roboto Condensed"/>
                <a:ea typeface="Roboto Condensed"/>
                <a:cs typeface="Roboto Condensed"/>
                <a:sym typeface="Roboto Condensed"/>
              </a:rPr>
              <a:t>.</a:t>
            </a:r>
            <a:r>
              <a:rPr lang="he-IL" sz="3600">
                <a:solidFill>
                  <a:srgbClr val="FDFEFE"/>
                </a:solidFill>
                <a:latin typeface="Roboto Condensed"/>
                <a:ea typeface="Roboto Condensed"/>
                <a:cs typeface="Roboto Condensed"/>
                <a:sym typeface="Roboto Condensed"/>
                <a:rtl/>
              </a:rPr>
              <a:t>הודעות מותאמות אישית – המאמן שולח משוב בהתאם לביצועים</a:t>
            </a:r>
            <a:r>
              <a:rPr lang="en-US" sz="3600">
                <a:solidFill>
                  <a:srgbClr val="FDFEFE"/>
                </a:solidFill>
                <a:latin typeface="Roboto Condensed"/>
                <a:ea typeface="Roboto Condensed"/>
                <a:cs typeface="Roboto Condensed"/>
                <a:sym typeface="Roboto Condensed"/>
              </a:rPr>
              <a:t>.</a:t>
            </a:r>
          </a:p>
          <a:p>
            <a:pPr algn="r">
              <a:lnSpc>
                <a:spcPts val="5040"/>
              </a:lnSpc>
            </a:pPr>
            <a:r>
              <a:rPr lang="en-US" sz="3600">
                <a:solidFill>
                  <a:srgbClr val="FDFEFE"/>
                </a:solidFill>
                <a:latin typeface="Roboto Condensed"/>
                <a:ea typeface="Roboto Condensed"/>
                <a:cs typeface="Roboto Condensed"/>
                <a:sym typeface="Roboto Condensed"/>
              </a:rPr>
              <a:t>Body &amp; Mind Gym </a:t>
            </a:r>
            <a:r>
              <a:rPr lang="he-IL" sz="3600">
                <a:solidFill>
                  <a:srgbClr val="FDFEFE"/>
                </a:solidFill>
                <a:latin typeface="Roboto Condensed"/>
                <a:ea typeface="Roboto Condensed"/>
                <a:cs typeface="Roboto Condensed"/>
                <a:sym typeface="Roboto Condensed"/>
                <a:rtl/>
              </a:rPr>
              <a:t>משדרגת את חוויית האימון באמצעות תקשורת מתקדמת, ניהול חכם והתראות מותאמות אישית</a:t>
            </a:r>
            <a:r>
              <a:rPr lang="en-US" sz="3600">
                <a:solidFill>
                  <a:srgbClr val="FDFEFE"/>
                </a:solidFill>
                <a:latin typeface="Roboto Condensed"/>
                <a:ea typeface="Roboto Condensed"/>
                <a:cs typeface="Roboto Condensed"/>
                <a:sym typeface="Roboto Condensed"/>
              </a:rPr>
              <a:t>.</a:t>
            </a:r>
          </a:p>
          <a:p>
            <a:pPr algn="r">
              <a:lnSpc>
                <a:spcPts val="5040"/>
              </a:lnSpc>
            </a:pPr>
            <a:endParaRPr lang="en-US" sz="3600">
              <a:solidFill>
                <a:srgbClr val="FDFEFE"/>
              </a:solidFill>
              <a:latin typeface="Roboto Condensed"/>
              <a:ea typeface="Roboto Condensed"/>
              <a:cs typeface="Roboto Condensed"/>
              <a:sym typeface="Roboto Condense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891</Words>
  <Application>Microsoft Office PowerPoint</Application>
  <PresentationFormat>Custom</PresentationFormat>
  <Paragraphs>92</Paragraphs>
  <Slides>25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Barlow Bold</vt:lpstr>
      <vt:lpstr>Sugo Display Italics</vt:lpstr>
      <vt:lpstr>Arial</vt:lpstr>
      <vt:lpstr>Roboto Condensed</vt:lpstr>
      <vt:lpstr>Canva Sans Bold</vt:lpstr>
      <vt:lpstr>Sugo Display Bold Italics</vt:lpstr>
      <vt:lpstr>Calibri</vt:lpstr>
      <vt:lpstr>Roboto Condensed Bold Italics</vt:lpstr>
      <vt:lpstr>YAFdJsyuOPM 0</vt:lpstr>
      <vt:lpstr>Roboto Condensed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Presentaion</dc:title>
  <cp:lastModifiedBy>shifaa khatib</cp:lastModifiedBy>
  <cp:revision>6</cp:revision>
  <dcterms:created xsi:type="dcterms:W3CDTF">2006-08-16T00:00:00Z</dcterms:created>
  <dcterms:modified xsi:type="dcterms:W3CDTF">2025-02-25T10:28:29Z</dcterms:modified>
  <dc:identifier>DAGf7jXy_10</dc:identifier>
</cp:coreProperties>
</file>